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72" r:id="rId5"/>
  </p:sldMasterIdLst>
  <p:notesMasterIdLst>
    <p:notesMasterId r:id="rId37"/>
  </p:notesMasterIdLst>
  <p:sldIdLst>
    <p:sldId id="269" r:id="rId6"/>
    <p:sldId id="333" r:id="rId7"/>
    <p:sldId id="341" r:id="rId8"/>
    <p:sldId id="377" r:id="rId9"/>
    <p:sldId id="325" r:id="rId10"/>
    <p:sldId id="327" r:id="rId11"/>
    <p:sldId id="342" r:id="rId12"/>
    <p:sldId id="324" r:id="rId13"/>
    <p:sldId id="345" r:id="rId14"/>
    <p:sldId id="358" r:id="rId15"/>
    <p:sldId id="357" r:id="rId16"/>
    <p:sldId id="362" r:id="rId17"/>
    <p:sldId id="363" r:id="rId18"/>
    <p:sldId id="359" r:id="rId19"/>
    <p:sldId id="360" r:id="rId20"/>
    <p:sldId id="361" r:id="rId21"/>
    <p:sldId id="364" r:id="rId22"/>
    <p:sldId id="336" r:id="rId23"/>
    <p:sldId id="339" r:id="rId24"/>
    <p:sldId id="343" r:id="rId25"/>
    <p:sldId id="348" r:id="rId26"/>
    <p:sldId id="331" r:id="rId27"/>
    <p:sldId id="368" r:id="rId28"/>
    <p:sldId id="369" r:id="rId29"/>
    <p:sldId id="370" r:id="rId30"/>
    <p:sldId id="353" r:id="rId31"/>
    <p:sldId id="371" r:id="rId32"/>
    <p:sldId id="372" r:id="rId33"/>
    <p:sldId id="373" r:id="rId34"/>
    <p:sldId id="374" r:id="rId35"/>
    <p:sldId id="376"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67AE"/>
    <a:srgbClr val="BF106F"/>
    <a:srgbClr val="FFFFFF"/>
    <a:srgbClr val="C8D9F1"/>
    <a:srgbClr val="5467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em Alkhader" userId="8a03a5ef-cbb6-4f92-a172-ef2827a04d0e" providerId="ADAL" clId="{318A58F4-5D95-490A-BFE8-4F471138397A}"/>
    <pc:docChg chg="custSel mod addSld modSld">
      <pc:chgData name="Reem Alkhader" userId="8a03a5ef-cbb6-4f92-a172-ef2827a04d0e" providerId="ADAL" clId="{318A58F4-5D95-490A-BFE8-4F471138397A}" dt="2021-01-11T07:32:36.426" v="62" actId="1076"/>
      <pc:docMkLst>
        <pc:docMk/>
      </pc:docMkLst>
      <pc:sldChg chg="modSp">
        <pc:chgData name="Reem Alkhader" userId="8a03a5ef-cbb6-4f92-a172-ef2827a04d0e" providerId="ADAL" clId="{318A58F4-5D95-490A-BFE8-4F471138397A}" dt="2021-01-04T07:29:59.997" v="5" actId="20577"/>
        <pc:sldMkLst>
          <pc:docMk/>
          <pc:sldMk cId="2938631414" sldId="269"/>
        </pc:sldMkLst>
        <pc:spChg chg="mod">
          <ac:chgData name="Reem Alkhader" userId="8a03a5ef-cbb6-4f92-a172-ef2827a04d0e" providerId="ADAL" clId="{318A58F4-5D95-490A-BFE8-4F471138397A}" dt="2021-01-04T07:29:59.997" v="5" actId="20577"/>
          <ac:spMkLst>
            <pc:docMk/>
            <pc:sldMk cId="2938631414" sldId="269"/>
            <ac:spMk id="6" creationId="{20038FD4-FE12-4B74-AC12-03D419650A64}"/>
          </ac:spMkLst>
        </pc:spChg>
      </pc:sldChg>
      <pc:sldChg chg="addSp modSp">
        <pc:chgData name="Reem Alkhader" userId="8a03a5ef-cbb6-4f92-a172-ef2827a04d0e" providerId="ADAL" clId="{318A58F4-5D95-490A-BFE8-4F471138397A}" dt="2021-01-11T06:43:20.661" v="11" actId="1076"/>
        <pc:sldMkLst>
          <pc:docMk/>
          <pc:sldMk cId="1349281388" sldId="325"/>
        </pc:sldMkLst>
        <pc:spChg chg="add mod">
          <ac:chgData name="Reem Alkhader" userId="8a03a5ef-cbb6-4f92-a172-ef2827a04d0e" providerId="ADAL" clId="{318A58F4-5D95-490A-BFE8-4F471138397A}" dt="2021-01-11T06:43:20.661" v="11" actId="1076"/>
          <ac:spMkLst>
            <pc:docMk/>
            <pc:sldMk cId="1349281388" sldId="325"/>
            <ac:spMk id="3" creationId="{9401282C-2F8F-44CD-8ABD-F895017646CB}"/>
          </ac:spMkLst>
        </pc:spChg>
        <pc:picChg chg="mod">
          <ac:chgData name="Reem Alkhader" userId="8a03a5ef-cbb6-4f92-a172-ef2827a04d0e" providerId="ADAL" clId="{318A58F4-5D95-490A-BFE8-4F471138397A}" dt="2021-01-11T06:43:09.033" v="7" actId="1076"/>
          <ac:picMkLst>
            <pc:docMk/>
            <pc:sldMk cId="1349281388" sldId="325"/>
            <ac:picMk id="5" creationId="{85297A63-0021-41F2-9C6D-4591560AB3AA}"/>
          </ac:picMkLst>
        </pc:picChg>
      </pc:sldChg>
      <pc:sldChg chg="modSp">
        <pc:chgData name="Reem Alkhader" userId="8a03a5ef-cbb6-4f92-a172-ef2827a04d0e" providerId="ADAL" clId="{318A58F4-5D95-490A-BFE8-4F471138397A}" dt="2021-01-11T07:28:25.595" v="53" actId="207"/>
        <pc:sldMkLst>
          <pc:docMk/>
          <pc:sldMk cId="1386714550" sldId="343"/>
        </pc:sldMkLst>
        <pc:spChg chg="mod">
          <ac:chgData name="Reem Alkhader" userId="8a03a5ef-cbb6-4f92-a172-ef2827a04d0e" providerId="ADAL" clId="{318A58F4-5D95-490A-BFE8-4F471138397A}" dt="2021-01-11T07:28:25.595" v="53" actId="207"/>
          <ac:spMkLst>
            <pc:docMk/>
            <pc:sldMk cId="1386714550" sldId="343"/>
            <ac:spMk id="3" creationId="{540A575B-CBCB-40C1-B63C-4BDA979C889A}"/>
          </ac:spMkLst>
        </pc:spChg>
      </pc:sldChg>
      <pc:sldChg chg="modSp">
        <pc:chgData name="Reem Alkhader" userId="8a03a5ef-cbb6-4f92-a172-ef2827a04d0e" providerId="ADAL" clId="{318A58F4-5D95-490A-BFE8-4F471138397A}" dt="2021-01-11T07:31:44.885" v="58" actId="120"/>
        <pc:sldMkLst>
          <pc:docMk/>
          <pc:sldMk cId="346868235" sldId="348"/>
        </pc:sldMkLst>
        <pc:spChg chg="mod">
          <ac:chgData name="Reem Alkhader" userId="8a03a5ef-cbb6-4f92-a172-ef2827a04d0e" providerId="ADAL" clId="{318A58F4-5D95-490A-BFE8-4F471138397A}" dt="2021-01-11T07:31:44.885" v="58" actId="120"/>
          <ac:spMkLst>
            <pc:docMk/>
            <pc:sldMk cId="346868235" sldId="348"/>
            <ac:spMk id="3" creationId="{1FB4D873-526A-4A96-968B-0077C98B5513}"/>
          </ac:spMkLst>
        </pc:spChg>
      </pc:sldChg>
      <pc:sldChg chg="modSp">
        <pc:chgData name="Reem Alkhader" userId="8a03a5ef-cbb6-4f92-a172-ef2827a04d0e" providerId="ADAL" clId="{318A58F4-5D95-490A-BFE8-4F471138397A}" dt="2021-01-11T07:32:36.426" v="62" actId="1076"/>
        <pc:sldMkLst>
          <pc:docMk/>
          <pc:sldMk cId="3961453641" sldId="353"/>
        </pc:sldMkLst>
        <pc:spChg chg="mod">
          <ac:chgData name="Reem Alkhader" userId="8a03a5ef-cbb6-4f92-a172-ef2827a04d0e" providerId="ADAL" clId="{318A58F4-5D95-490A-BFE8-4F471138397A}" dt="2021-01-11T07:32:36.426" v="62" actId="1076"/>
          <ac:spMkLst>
            <pc:docMk/>
            <pc:sldMk cId="3961453641" sldId="353"/>
            <ac:spMk id="4" creationId="{65BAC98C-8388-4DD1-9157-E49BC9F6F12A}"/>
          </ac:spMkLst>
        </pc:spChg>
      </pc:sldChg>
      <pc:sldChg chg="modSp">
        <pc:chgData name="Reem Alkhader" userId="8a03a5ef-cbb6-4f92-a172-ef2827a04d0e" providerId="ADAL" clId="{318A58F4-5D95-490A-BFE8-4F471138397A}" dt="2021-01-11T07:32:23.722" v="60" actId="1076"/>
        <pc:sldMkLst>
          <pc:docMk/>
          <pc:sldMk cId="3393919932" sldId="370"/>
        </pc:sldMkLst>
        <pc:spChg chg="mod">
          <ac:chgData name="Reem Alkhader" userId="8a03a5ef-cbb6-4f92-a172-ef2827a04d0e" providerId="ADAL" clId="{318A58F4-5D95-490A-BFE8-4F471138397A}" dt="2021-01-11T07:32:23.722" v="60" actId="1076"/>
          <ac:spMkLst>
            <pc:docMk/>
            <pc:sldMk cId="3393919932" sldId="370"/>
            <ac:spMk id="4" creationId="{65BAC98C-8388-4DD1-9157-E49BC9F6F12A}"/>
          </ac:spMkLst>
        </pc:spChg>
      </pc:sldChg>
      <pc:sldChg chg="addSp delSp modSp add mod modClrScheme chgLayout">
        <pc:chgData name="Reem Alkhader" userId="8a03a5ef-cbb6-4f92-a172-ef2827a04d0e" providerId="ADAL" clId="{318A58F4-5D95-490A-BFE8-4F471138397A}" dt="2021-01-11T07:28:55.291" v="54" actId="1076"/>
        <pc:sldMkLst>
          <pc:docMk/>
          <pc:sldMk cId="335672727" sldId="377"/>
        </pc:sldMkLst>
        <pc:spChg chg="del">
          <ac:chgData name="Reem Alkhader" userId="8a03a5ef-cbb6-4f92-a172-ef2827a04d0e" providerId="ADAL" clId="{318A58F4-5D95-490A-BFE8-4F471138397A}" dt="2021-01-11T07:25:25.869" v="13"/>
          <ac:spMkLst>
            <pc:docMk/>
            <pc:sldMk cId="335672727" sldId="377"/>
            <ac:spMk id="2" creationId="{B06121FC-4570-4DCF-9C99-EBAE8C67A1DB}"/>
          </ac:spMkLst>
        </pc:spChg>
        <pc:spChg chg="del">
          <ac:chgData name="Reem Alkhader" userId="8a03a5ef-cbb6-4f92-a172-ef2827a04d0e" providerId="ADAL" clId="{318A58F4-5D95-490A-BFE8-4F471138397A}" dt="2021-01-11T07:25:25.869" v="13"/>
          <ac:spMkLst>
            <pc:docMk/>
            <pc:sldMk cId="335672727" sldId="377"/>
            <ac:spMk id="3" creationId="{81E6AC57-872C-494C-8505-4704C63C0283}"/>
          </ac:spMkLst>
        </pc:spChg>
        <pc:spChg chg="del">
          <ac:chgData name="Reem Alkhader" userId="8a03a5ef-cbb6-4f92-a172-ef2827a04d0e" providerId="ADAL" clId="{318A58F4-5D95-490A-BFE8-4F471138397A}" dt="2021-01-11T07:25:25.869" v="13"/>
          <ac:spMkLst>
            <pc:docMk/>
            <pc:sldMk cId="335672727" sldId="377"/>
            <ac:spMk id="4" creationId="{41C5E148-16E8-420B-887C-C1D08766C14F}"/>
          </ac:spMkLst>
        </pc:spChg>
        <pc:spChg chg="del">
          <ac:chgData name="Reem Alkhader" userId="8a03a5ef-cbb6-4f92-a172-ef2827a04d0e" providerId="ADAL" clId="{318A58F4-5D95-490A-BFE8-4F471138397A}" dt="2021-01-11T07:25:25.869" v="13"/>
          <ac:spMkLst>
            <pc:docMk/>
            <pc:sldMk cId="335672727" sldId="377"/>
            <ac:spMk id="5" creationId="{0E0C2D02-D396-4247-A252-CACF3164FA46}"/>
          </ac:spMkLst>
        </pc:spChg>
        <pc:spChg chg="del">
          <ac:chgData name="Reem Alkhader" userId="8a03a5ef-cbb6-4f92-a172-ef2827a04d0e" providerId="ADAL" clId="{318A58F4-5D95-490A-BFE8-4F471138397A}" dt="2021-01-11T07:25:25.869" v="13"/>
          <ac:spMkLst>
            <pc:docMk/>
            <pc:sldMk cId="335672727" sldId="377"/>
            <ac:spMk id="6" creationId="{F97D8A49-F833-4E3B-B58C-B30357FB1AFD}"/>
          </ac:spMkLst>
        </pc:spChg>
        <pc:spChg chg="add del mod">
          <ac:chgData name="Reem Alkhader" userId="8a03a5ef-cbb6-4f92-a172-ef2827a04d0e" providerId="ADAL" clId="{318A58F4-5D95-490A-BFE8-4F471138397A}" dt="2021-01-11T07:25:30.808" v="14" actId="26606"/>
          <ac:spMkLst>
            <pc:docMk/>
            <pc:sldMk cId="335672727" sldId="377"/>
            <ac:spMk id="7" creationId="{8FC1FE70-B31C-488A-A8B6-11083BCCC837}"/>
          </ac:spMkLst>
        </pc:spChg>
        <pc:spChg chg="add del mod">
          <ac:chgData name="Reem Alkhader" userId="8a03a5ef-cbb6-4f92-a172-ef2827a04d0e" providerId="ADAL" clId="{318A58F4-5D95-490A-BFE8-4F471138397A}" dt="2021-01-11T07:25:30.808" v="14" actId="26606"/>
          <ac:spMkLst>
            <pc:docMk/>
            <pc:sldMk cId="335672727" sldId="377"/>
            <ac:spMk id="8" creationId="{6E8F4851-9400-4D58-9BCA-C0C16C0B772E}"/>
          </ac:spMkLst>
        </pc:spChg>
        <pc:spChg chg="add del mod">
          <ac:chgData name="Reem Alkhader" userId="8a03a5ef-cbb6-4f92-a172-ef2827a04d0e" providerId="ADAL" clId="{318A58F4-5D95-490A-BFE8-4F471138397A}" dt="2021-01-11T07:25:30.808" v="14" actId="26606"/>
          <ac:spMkLst>
            <pc:docMk/>
            <pc:sldMk cId="335672727" sldId="377"/>
            <ac:spMk id="9" creationId="{A63210D6-9919-458D-AB5D-49099D4FEE42}"/>
          </ac:spMkLst>
        </pc:spChg>
        <pc:spChg chg="add mod">
          <ac:chgData name="Reem Alkhader" userId="8a03a5ef-cbb6-4f92-a172-ef2827a04d0e" providerId="ADAL" clId="{318A58F4-5D95-490A-BFE8-4F471138397A}" dt="2021-01-11T07:28:55.291" v="54" actId="1076"/>
          <ac:spMkLst>
            <pc:docMk/>
            <pc:sldMk cId="335672727" sldId="377"/>
            <ac:spMk id="14" creationId="{4798B738-0CC4-4EC8-AA7D-A990356F7B0A}"/>
          </ac:spMkLst>
        </pc:spChg>
        <pc:spChg chg="add mod">
          <ac:chgData name="Reem Alkhader" userId="8a03a5ef-cbb6-4f92-a172-ef2827a04d0e" providerId="ADAL" clId="{318A58F4-5D95-490A-BFE8-4F471138397A}" dt="2021-01-11T07:27:57.186" v="49" actId="20577"/>
          <ac:spMkLst>
            <pc:docMk/>
            <pc:sldMk cId="335672727" sldId="377"/>
            <ac:spMk id="16" creationId="{2C44885F-82FA-482F-B605-4A3F333CB1B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73190-A4CC-4FA8-B14B-21900F3D07AD}" type="datetimeFigureOut">
              <a:rPr lang="nl-NL" smtClean="0"/>
              <a:t>11-1-2021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E7A493-8C3C-4D6E-84CD-062E013EF39A}" type="slidenum">
              <a:rPr lang="nl-NL" smtClean="0"/>
              <a:t>‹#›</a:t>
            </a:fld>
            <a:endParaRPr lang="nl-NL"/>
          </a:p>
        </p:txBody>
      </p:sp>
    </p:spTree>
    <p:extLst>
      <p:ext uri="{BB962C8B-B14F-4D97-AF65-F5344CB8AC3E}">
        <p14:creationId xmlns:p14="http://schemas.microsoft.com/office/powerpoint/2010/main" val="341754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fontAlgn="t"/>
            <a:r>
              <a:rPr lang="nl-NL" b="1" err="1"/>
              <a:t>Milestones</a:t>
            </a:r>
            <a:r>
              <a:rPr lang="nl-NL" b="1"/>
              <a:t>	Omschrijving</a:t>
            </a:r>
            <a:endParaRPr lang="nl-NL"/>
          </a:p>
          <a:p>
            <a:pPr fontAlgn="t"/>
            <a:r>
              <a:rPr lang="nl-NL"/>
              <a:t>1 juli 2017 t/m 31 juli 2022</a:t>
            </a:r>
          </a:p>
          <a:p>
            <a:pPr fontAlgn="base"/>
            <a:r>
              <a:rPr lang="nl-NL"/>
              <a:t>A) Einddatum </a:t>
            </a:r>
            <a:r>
              <a:rPr lang="nl-NL" b="1"/>
              <a:t>instrumenten incl. bijbehorende rapportages van </a:t>
            </a:r>
            <a:r>
              <a:rPr lang="nl-NL" b="1" err="1"/>
              <a:t>grantees</a:t>
            </a:r>
            <a:r>
              <a:rPr lang="nl-NL"/>
              <a:t> </a:t>
            </a:r>
            <a:r>
              <a:rPr lang="nl-NL" i="1"/>
              <a:t>[contract]</a:t>
            </a:r>
            <a:r>
              <a:rPr lang="nl-NL"/>
              <a:t> </a:t>
            </a:r>
          </a:p>
          <a:p>
            <a:pPr fontAlgn="base"/>
            <a:r>
              <a:rPr lang="nl-NL"/>
              <a:t>B) Voor subsidieverlening in het kader van het OKP zal in de periode 2018–2022 in totaal € 185.381.751 beschikbaar zijn. Dit beschikbare bedrag wordt in de periode tot en met 31 juli 2022 verdeeld over </a:t>
            </a:r>
            <a:r>
              <a:rPr lang="nl-NL" b="1"/>
              <a:t>diverse openstellingen </a:t>
            </a:r>
            <a:r>
              <a:rPr lang="nl-NL" i="1"/>
              <a:t>[ subsidiebeleidskader]</a:t>
            </a:r>
            <a:r>
              <a:rPr lang="nl-NL"/>
              <a:t> </a:t>
            </a:r>
          </a:p>
          <a:p>
            <a:pPr fontAlgn="t"/>
            <a:r>
              <a:rPr lang="nl-NL" b="1"/>
              <a:t>1 nov 2022	Eindevaluatie door opdrachtgever (BZ)</a:t>
            </a:r>
            <a:endParaRPr lang="nl-NL"/>
          </a:p>
          <a:p>
            <a:pPr fontAlgn="t"/>
            <a:r>
              <a:rPr lang="nl-NL"/>
              <a:t>31 jan 2023	Uiterste datum </a:t>
            </a:r>
            <a:r>
              <a:rPr lang="nl-NL" b="1"/>
              <a:t>subsidievaststelling</a:t>
            </a:r>
            <a:r>
              <a:rPr lang="nl-NL"/>
              <a:t> (</a:t>
            </a:r>
            <a:r>
              <a:rPr lang="nl-NL" err="1"/>
              <a:t>obv</a:t>
            </a:r>
            <a:r>
              <a:rPr lang="nl-NL"/>
              <a:t> de door ons ingediende 	eindrapportages)</a:t>
            </a:r>
          </a:p>
          <a:p>
            <a:pPr fontAlgn="t"/>
            <a:r>
              <a:rPr lang="nl-NL"/>
              <a:t>31 jan 2023	Uiterste datum inleveren: </a:t>
            </a:r>
          </a:p>
          <a:p>
            <a:pPr fontAlgn="t"/>
            <a:r>
              <a:rPr lang="nl-NL"/>
              <a:t>	eind-  en jaarlijkse financiële rapportage</a:t>
            </a:r>
          </a:p>
          <a:p>
            <a:pPr fontAlgn="t"/>
            <a:r>
              <a:rPr lang="nl-NL"/>
              <a:t>	eind - en jaarlijkse inhoudelijk analytisch voortgangsoverzicht</a:t>
            </a:r>
          </a:p>
          <a:p>
            <a:pPr fontAlgn="t"/>
            <a:r>
              <a:rPr lang="nl-NL"/>
              <a:t>	Controleverklaring en accountantsrapportage</a:t>
            </a:r>
          </a:p>
          <a:p>
            <a:endParaRPr lang="nl-NL"/>
          </a:p>
          <a:p>
            <a:pPr fontAlgn="t"/>
            <a:r>
              <a:rPr lang="nl-NL" b="1"/>
              <a:t>Deadline	Omschrijving</a:t>
            </a:r>
            <a:endParaRPr lang="nl-NL"/>
          </a:p>
          <a:p>
            <a:pPr fontAlgn="t"/>
            <a:r>
              <a:rPr lang="nl-NL"/>
              <a:t>5 nov 2012  	Aantreden kabinet Rutte II</a:t>
            </a:r>
          </a:p>
          <a:p>
            <a:pPr fontAlgn="t"/>
            <a:r>
              <a:rPr lang="nl-NL"/>
              <a:t>15 mrt 2017  	Kabinet Rutte II demissionair [termijn Rutte II volgemaakt]</a:t>
            </a:r>
          </a:p>
          <a:p>
            <a:pPr fontAlgn="t"/>
            <a:r>
              <a:rPr lang="nl-NL"/>
              <a:t>31 juli 2017   	Contractondertekening  (plaatje)</a:t>
            </a:r>
          </a:p>
          <a:p>
            <a:pPr fontAlgn="t"/>
            <a:r>
              <a:rPr lang="nl-NL"/>
              <a:t>9 sept 2017	Rijksbegrotingsstaat vermeldt verlenging capaciteitsopbouw middelen</a:t>
            </a:r>
          </a:p>
          <a:p>
            <a:pPr fontAlgn="t"/>
            <a:r>
              <a:rPr lang="nl-NL"/>
              <a:t>26 Okt 2017	Aantreden kabinet Rutte III</a:t>
            </a:r>
          </a:p>
          <a:p>
            <a:pPr fontAlgn="t"/>
            <a:r>
              <a:rPr lang="nl-NL"/>
              <a:t>16 mrt 2018	Publicatie Staatscourant gunning OKP </a:t>
            </a:r>
          </a:p>
          <a:p>
            <a:pPr fontAlgn="t"/>
            <a:r>
              <a:rPr lang="nl-NL" b="1"/>
              <a:t>17 mrt 2021	Verkiezingen</a:t>
            </a:r>
            <a:endParaRPr lang="nl-NL"/>
          </a:p>
          <a:p>
            <a:pPr fontAlgn="t"/>
            <a:r>
              <a:rPr lang="nl-NL" b="1"/>
              <a:t>Ca .juli 2021	Besluit nodig uitgaande van startdatum OKP II per 1 januari 2022</a:t>
            </a:r>
            <a:endParaRPr lang="nl-NL"/>
          </a:p>
          <a:p>
            <a:endParaRPr lang="nl-NL"/>
          </a:p>
          <a:p>
            <a:endParaRPr lang="nl-NL"/>
          </a:p>
          <a:p>
            <a:endParaRPr lang="nl-NL"/>
          </a:p>
        </p:txBody>
      </p:sp>
      <p:sp>
        <p:nvSpPr>
          <p:cNvPr id="4" name="Tijdelijke aanduiding voor dianummer 3"/>
          <p:cNvSpPr>
            <a:spLocks noGrp="1"/>
          </p:cNvSpPr>
          <p:nvPr>
            <p:ph type="sldNum" sz="quarter" idx="5"/>
          </p:nvPr>
        </p:nvSpPr>
        <p:spPr/>
        <p:txBody>
          <a:bodyPr/>
          <a:lstStyle/>
          <a:p>
            <a:fld id="{5AE7A493-8C3C-4D6E-84CD-062E013EF39A}" type="slidenum">
              <a:rPr lang="nl-NL" smtClean="0"/>
              <a:t>2</a:t>
            </a:fld>
            <a:endParaRPr lang="nl-NL"/>
          </a:p>
        </p:txBody>
      </p:sp>
    </p:spTree>
    <p:extLst>
      <p:ext uri="{BB962C8B-B14F-4D97-AF65-F5344CB8AC3E}">
        <p14:creationId xmlns:p14="http://schemas.microsoft.com/office/powerpoint/2010/main" val="3203438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Orange Knowledge Programme aims to strengthen the capacity of local </a:t>
            </a:r>
            <a:r>
              <a:rPr lang="en-US" err="1"/>
              <a:t>organisations</a:t>
            </a:r>
            <a:r>
              <a:rPr lang="en-US"/>
              <a:t> through education and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TMT+ can also target professionals who have a common training need, but who are not staff members of the same </a:t>
            </a:r>
            <a:r>
              <a:rPr lang="en-US" sz="1200" err="1"/>
              <a:t>organisation</a:t>
            </a:r>
            <a:r>
              <a:rPr lang="en-US" sz="120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More information on </a:t>
            </a:r>
            <a:r>
              <a:rPr lang="en-US" sz="1200" err="1"/>
              <a:t>Nuffic’s</a:t>
            </a:r>
            <a:r>
              <a:rPr lang="en-US" sz="1200"/>
              <a:t> website, including how to find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nl-NL"/>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B60F-1C0D-40D5-ABDC-FBC90E51F2C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741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7A493-8C3C-4D6E-84CD-062E013EF39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967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55B60F-1C0D-40D5-ABDC-FBC90E51F2C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00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FNS-REPRO project which builds on the 2018 Security Council's resolution on conflict and food security (UNSCR 2417). FNS-REPRO has three broad tracks: improving rural communities' access to and management of natural resources; generating enhanced and new livelihood opportunities along agricultural value chains; and enhancing people's capacity to explore and take advantage of those new opportunities. The Orange Knowledge regional </a:t>
            </a:r>
            <a:r>
              <a:rPr lang="en-US" err="1"/>
              <a:t>programme</a:t>
            </a:r>
            <a:r>
              <a:rPr lang="en-US"/>
              <a:t> specifically aims at strengthening institutional capacities for and in these value chains.</a:t>
            </a:r>
            <a:endParaRPr lang="en-GB"/>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55B60F-1C0D-40D5-ABDC-FBC90E51F2C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1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t>FNS-REPRO project which builds on the 2018 Security Council's resolution on conflict and food security (UNSCR 2417). FNS-REPRO has three broad tracks: improving rural communities' access to and management of natural resources; generating enhanced and new livelihood opportunities along agricultural value chains; and enhancing people's capacity to explore and take advantage of those new opportunities. The Orange Knowledge regional </a:t>
            </a:r>
            <a:r>
              <a:rPr lang="en-US" err="1"/>
              <a:t>programme</a:t>
            </a:r>
            <a:r>
              <a:rPr lang="en-US"/>
              <a:t> specifically aims at strengthening institutional capacities for and in these value chains.</a:t>
            </a:r>
            <a:endParaRPr lang="en-GB"/>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55B60F-1C0D-40D5-ABDC-FBC90E51F2C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1042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Orange Knowledge Programme aims to strengthen the capacity of local </a:t>
            </a:r>
            <a:r>
              <a:rPr lang="en-US" err="1"/>
              <a:t>organisations</a:t>
            </a:r>
            <a:r>
              <a:rPr lang="en-US"/>
              <a:t> through education and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the implementation time for this project will be approximately 1 year, it is important that applications build upon prior and/or ongoing cooperation in order to immediately be up to speed.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B60F-1C0D-40D5-ABDC-FBC90E51F2C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178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Please</a:t>
            </a:r>
            <a:r>
              <a:rPr lang="nl-NL"/>
              <a:t> </a:t>
            </a:r>
            <a:r>
              <a:rPr lang="nl-NL" err="1"/>
              <a:t>note</a:t>
            </a:r>
            <a:r>
              <a:rPr lang="nl-NL"/>
              <a:t>: deadline TMT+ Sudan = </a:t>
            </a:r>
            <a:r>
              <a:rPr lang="en-US" b="1"/>
              <a:t>4 February 2021, 11.00 A.M CET</a:t>
            </a:r>
          </a:p>
          <a:p>
            <a:endParaRPr lang="nl-NL"/>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E7A493-8C3C-4D6E-84CD-062E013EF39A}"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739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Orange Knowledge Programme aims to strengthen the capacity of local </a:t>
            </a:r>
            <a:r>
              <a:rPr lang="en-US" err="1"/>
              <a:t>organisations</a:t>
            </a:r>
            <a:r>
              <a:rPr lang="en-US"/>
              <a:t> through education and training.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 the implementation time for this project will be approximately 1 year, it is important that applications build upon prior and/or ongoing cooperation in order to immediately be up to speed.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55B60F-1C0D-40D5-ABDC-FBC90E51F2C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78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55B60F-1C0D-40D5-ABDC-FBC90E51F2C8}"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793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655B60F-1C0D-40D5-ABDC-FBC90E51F2C8}" type="slidenum">
              <a:rPr lang="nl-NL" smtClean="0"/>
              <a:t>3</a:t>
            </a:fld>
            <a:endParaRPr lang="nl-NL"/>
          </a:p>
        </p:txBody>
      </p:sp>
    </p:spTree>
    <p:extLst>
      <p:ext uri="{BB962C8B-B14F-4D97-AF65-F5344CB8AC3E}">
        <p14:creationId xmlns:p14="http://schemas.microsoft.com/office/powerpoint/2010/main" val="892777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655B60F-1C0D-40D5-ABDC-FBC90E51F2C8}" type="slidenum">
              <a:rPr lang="nl-NL" smtClean="0"/>
              <a:t>5</a:t>
            </a:fld>
            <a:endParaRPr lang="nl-NL"/>
          </a:p>
        </p:txBody>
      </p:sp>
    </p:spTree>
    <p:extLst>
      <p:ext uri="{BB962C8B-B14F-4D97-AF65-F5344CB8AC3E}">
        <p14:creationId xmlns:p14="http://schemas.microsoft.com/office/powerpoint/2010/main" val="278986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10"/>
          </p:nvPr>
        </p:nvSpPr>
        <p:spPr/>
        <p:txBody>
          <a:bodyPr/>
          <a:lstStyle/>
          <a:p>
            <a:fld id="{A655B60F-1C0D-40D5-ABDC-FBC90E51F2C8}" type="slidenum">
              <a:rPr lang="nl-NL" smtClean="0"/>
              <a:t>6</a:t>
            </a:fld>
            <a:endParaRPr lang="nl-NL"/>
          </a:p>
        </p:txBody>
      </p:sp>
    </p:spTree>
    <p:extLst>
      <p:ext uri="{BB962C8B-B14F-4D97-AF65-F5344CB8AC3E}">
        <p14:creationId xmlns:p14="http://schemas.microsoft.com/office/powerpoint/2010/main" val="3875004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AE7A493-8C3C-4D6E-84CD-062E013EF39A}" type="slidenum">
              <a:rPr lang="nl-NL" smtClean="0"/>
              <a:t>7</a:t>
            </a:fld>
            <a:endParaRPr lang="nl-NL"/>
          </a:p>
        </p:txBody>
      </p:sp>
    </p:spTree>
    <p:extLst>
      <p:ext uri="{BB962C8B-B14F-4D97-AF65-F5344CB8AC3E}">
        <p14:creationId xmlns:p14="http://schemas.microsoft.com/office/powerpoint/2010/main" val="402116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200" b="0" i="0" kern="1200">
                <a:solidFill>
                  <a:schemeClr val="tx1"/>
                </a:solidFill>
                <a:effectLst/>
                <a:latin typeface="+mn-lt"/>
                <a:ea typeface="+mn-ea"/>
                <a:cs typeface="+mn-cs"/>
              </a:rPr>
              <a:t>The themes of Dutch development policy are closely linked to the SDGs: food security, water, sexual and reproductive health and rights including HIV/AIDS, security and the rule of law, women's rights and gender equality, climate, private sector development, humanitarian aid, improving prospects for refugees, and migration. What the Netherlands seeks to achieve in these areas is set out in thematic results frameworks, which include indicators and target values. These indicators are closely linked to the international SDG targets and indicators.</a:t>
            </a:r>
            <a:endParaRPr lang="en-US"/>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5C09C6-5E57-4CC1-AE77-4D1B7E21C8A4}"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58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AE7A493-8C3C-4D6E-84CD-062E013EF39A}" type="slidenum">
              <a:rPr lang="nl-NL" smtClean="0"/>
              <a:t>18</a:t>
            </a:fld>
            <a:endParaRPr lang="nl-NL"/>
          </a:p>
        </p:txBody>
      </p:sp>
    </p:spTree>
    <p:extLst>
      <p:ext uri="{BB962C8B-B14F-4D97-AF65-F5344CB8AC3E}">
        <p14:creationId xmlns:p14="http://schemas.microsoft.com/office/powerpoint/2010/main" val="229466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t>Please</a:t>
            </a:r>
            <a:r>
              <a:rPr lang="nl-NL"/>
              <a:t> </a:t>
            </a:r>
            <a:r>
              <a:rPr lang="nl-NL" err="1"/>
              <a:t>note</a:t>
            </a:r>
            <a:r>
              <a:rPr lang="nl-NL"/>
              <a:t>: deadline TMT+ Sudan = </a:t>
            </a:r>
            <a:r>
              <a:rPr lang="en-US" b="1"/>
              <a:t>4 February 2021, 11.00 A.M CET</a:t>
            </a:r>
          </a:p>
          <a:p>
            <a:endParaRPr lang="nl-NL"/>
          </a:p>
        </p:txBody>
      </p:sp>
      <p:sp>
        <p:nvSpPr>
          <p:cNvPr id="4" name="Tijdelijke aanduiding voor dianummer 3"/>
          <p:cNvSpPr>
            <a:spLocks noGrp="1"/>
          </p:cNvSpPr>
          <p:nvPr>
            <p:ph type="sldNum" sz="quarter" idx="5"/>
          </p:nvPr>
        </p:nvSpPr>
        <p:spPr/>
        <p:txBody>
          <a:bodyPr/>
          <a:lstStyle/>
          <a:p>
            <a:fld id="{5AE7A493-8C3C-4D6E-84CD-062E013EF39A}" type="slidenum">
              <a:rPr lang="nl-NL" smtClean="0"/>
              <a:t>19</a:t>
            </a:fld>
            <a:endParaRPr lang="nl-NL"/>
          </a:p>
        </p:txBody>
      </p:sp>
    </p:spTree>
    <p:extLst>
      <p:ext uri="{BB962C8B-B14F-4D97-AF65-F5344CB8AC3E}">
        <p14:creationId xmlns:p14="http://schemas.microsoft.com/office/powerpoint/2010/main" val="189773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AE7A493-8C3C-4D6E-84CD-062E013EF39A}" type="slidenum">
              <a:rPr lang="nl-NL" smtClean="0"/>
              <a:t>20</a:t>
            </a:fld>
            <a:endParaRPr lang="nl-NL"/>
          </a:p>
        </p:txBody>
      </p:sp>
    </p:spTree>
    <p:extLst>
      <p:ext uri="{BB962C8B-B14F-4D97-AF65-F5344CB8AC3E}">
        <p14:creationId xmlns:p14="http://schemas.microsoft.com/office/powerpoint/2010/main" val="52697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270AA8E-C917-4BD8-BA0C-5547C99614FB}"/>
              </a:ext>
              <a:ext uri="{C183D7F6-B498-43B3-948B-1728B52AA6E4}">
                <adec:decorative xmlns:adec="http://schemas.microsoft.com/office/drawing/2017/decorative" val="1"/>
              </a:ext>
            </a:extLst>
          </p:cNvPr>
          <p:cNvSpPr/>
          <p:nvPr userDrawn="1"/>
        </p:nvSpPr>
        <p:spPr>
          <a:xfrm>
            <a:off x="0" y="885600"/>
            <a:ext cx="6310800" cy="348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013"/>
          </a:p>
        </p:txBody>
      </p:sp>
      <p:sp>
        <p:nvSpPr>
          <p:cNvPr id="9" name="Tijdelijke aanduiding voor tekst 8">
            <a:extLst>
              <a:ext uri="{FF2B5EF4-FFF2-40B4-BE49-F238E27FC236}">
                <a16:creationId xmlns:a16="http://schemas.microsoft.com/office/drawing/2014/main" id="{C291E7A8-86FA-4BD0-804B-70A38BACA8E2}"/>
              </a:ext>
              <a:ext uri="{C183D7F6-B498-43B3-948B-1728B52AA6E4}">
                <adec:decorative xmlns:adec="http://schemas.microsoft.com/office/drawing/2017/decorative" val="1"/>
              </a:ext>
            </a:extLst>
          </p:cNvPr>
          <p:cNvSpPr>
            <a:spLocks noGrp="1"/>
          </p:cNvSpPr>
          <p:nvPr>
            <p:ph type="body" sz="quarter" idx="10" hasCustomPrompt="1"/>
          </p:nvPr>
        </p:nvSpPr>
        <p:spPr>
          <a:xfrm>
            <a:off x="655200" y="1332000"/>
            <a:ext cx="5432400" cy="1313711"/>
          </a:xfrm>
          <a:prstGeom prst="rect">
            <a:avLst/>
          </a:prstGeom>
        </p:spPr>
        <p:txBody>
          <a:bodyPr lIns="0" tIns="0" rIns="0" bIns="0"/>
          <a:lstStyle>
            <a:lvl1pPr marL="0" indent="0">
              <a:lnSpc>
                <a:spcPts val="3411"/>
              </a:lnSpc>
              <a:spcBef>
                <a:spcPts val="0"/>
              </a:spcBef>
              <a:buNone/>
              <a:defRPr sz="2800">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nl-NL" sz="2800">
                <a:latin typeface="Century Gothic" panose="020B0502020202020204" pitchFamily="34" charset="0"/>
              </a:rPr>
              <a:t>Hoofdtitel</a:t>
            </a:r>
            <a:endParaRPr lang="nl-NL"/>
          </a:p>
        </p:txBody>
      </p:sp>
      <p:sp>
        <p:nvSpPr>
          <p:cNvPr id="12" name="Tijdelijke aanduiding voor tekst 11">
            <a:extLst>
              <a:ext uri="{FF2B5EF4-FFF2-40B4-BE49-F238E27FC236}">
                <a16:creationId xmlns:a16="http://schemas.microsoft.com/office/drawing/2014/main" id="{A0940F66-3204-44E8-9CCD-EC57041DA5D9}"/>
              </a:ext>
            </a:extLst>
          </p:cNvPr>
          <p:cNvSpPr>
            <a:spLocks noGrp="1"/>
          </p:cNvSpPr>
          <p:nvPr>
            <p:ph type="body" sz="quarter" idx="11" hasCustomPrompt="1"/>
          </p:nvPr>
        </p:nvSpPr>
        <p:spPr>
          <a:xfrm>
            <a:off x="655200" y="2658495"/>
            <a:ext cx="5432863" cy="358260"/>
          </a:xfrm>
          <a:prstGeom prst="rect">
            <a:avLst/>
          </a:prstGeom>
        </p:spPr>
        <p:txBody>
          <a:bodyPr lIns="0" tIns="0" rIns="0" bIns="0"/>
          <a:lstStyle>
            <a:lvl1pPr marL="0" indent="0">
              <a:lnSpc>
                <a:spcPts val="3411"/>
              </a:lnSpc>
              <a:spcBef>
                <a:spcPts val="0"/>
              </a:spcBef>
              <a:buNone/>
              <a:defRPr sz="1900">
                <a:solidFill>
                  <a:schemeClr val="bg1"/>
                </a:solidFill>
                <a:latin typeface="Century Gothic" panose="020B0502020202020204" pitchFamily="34" charset="0"/>
              </a:defRPr>
            </a:lvl1pPr>
          </a:lstStyle>
          <a:p>
            <a:pPr lvl="0"/>
            <a:r>
              <a:rPr lang="nl-NL" sz="1900">
                <a:latin typeface="Century Gothic" panose="020B0502020202020204" pitchFamily="34" charset="0"/>
              </a:rPr>
              <a:t>Ondertitel </a:t>
            </a:r>
            <a:endParaRPr lang="nl-NL"/>
          </a:p>
        </p:txBody>
      </p:sp>
      <p:sp>
        <p:nvSpPr>
          <p:cNvPr id="20" name="Tijdelijke aanduiding voor tekst 19">
            <a:extLst>
              <a:ext uri="{FF2B5EF4-FFF2-40B4-BE49-F238E27FC236}">
                <a16:creationId xmlns:a16="http://schemas.microsoft.com/office/drawing/2014/main" id="{D03AE3B1-95AA-4381-BEEA-7E4BD1AE3DB1}"/>
              </a:ext>
              <a:ext uri="{C183D7F6-B498-43B3-948B-1728B52AA6E4}">
                <adec:decorative xmlns:adec="http://schemas.microsoft.com/office/drawing/2017/decorative" val="1"/>
              </a:ext>
            </a:extLst>
          </p:cNvPr>
          <p:cNvSpPr>
            <a:spLocks noGrp="1"/>
          </p:cNvSpPr>
          <p:nvPr>
            <p:ph type="body" sz="quarter" idx="12" hasCustomPrompt="1"/>
          </p:nvPr>
        </p:nvSpPr>
        <p:spPr>
          <a:xfrm>
            <a:off x="654737" y="3215362"/>
            <a:ext cx="5432863" cy="288000"/>
          </a:xfrm>
          <a:prstGeom prst="rect">
            <a:avLst/>
          </a:prstGeom>
        </p:spPr>
        <p:txBody>
          <a:bodyPr lIns="0" tIns="0" rIns="0" bIns="0"/>
          <a:lstStyle>
            <a:lvl1pPr marL="0" indent="0">
              <a:lnSpc>
                <a:spcPts val="2137"/>
              </a:lnSpc>
              <a:spcBef>
                <a:spcPts val="0"/>
              </a:spcBef>
              <a:buNone/>
              <a:defRPr sz="1500" b="1">
                <a:solidFill>
                  <a:srgbClr val="FFFFFF"/>
                </a:solidFill>
              </a:defRPr>
            </a:lvl1pPr>
          </a:lstStyle>
          <a:p>
            <a:pPr lvl="0"/>
            <a:r>
              <a:rPr lang="nl-NL"/>
              <a:t>Datum/Date</a:t>
            </a:r>
          </a:p>
        </p:txBody>
      </p:sp>
      <p:sp>
        <p:nvSpPr>
          <p:cNvPr id="21" name="Tijdelijke aanduiding voor tekst 19">
            <a:extLst>
              <a:ext uri="{FF2B5EF4-FFF2-40B4-BE49-F238E27FC236}">
                <a16:creationId xmlns:a16="http://schemas.microsoft.com/office/drawing/2014/main" id="{8680F090-30B0-4DC7-BCAE-A488C6E72DC1}"/>
              </a:ext>
              <a:ext uri="{C183D7F6-B498-43B3-948B-1728B52AA6E4}">
                <adec:decorative xmlns:adec="http://schemas.microsoft.com/office/drawing/2017/decorative" val="1"/>
              </a:ext>
            </a:extLst>
          </p:cNvPr>
          <p:cNvSpPr>
            <a:spLocks noGrp="1"/>
          </p:cNvSpPr>
          <p:nvPr>
            <p:ph type="body" sz="quarter" idx="13" hasCustomPrompt="1"/>
          </p:nvPr>
        </p:nvSpPr>
        <p:spPr>
          <a:xfrm>
            <a:off x="654736" y="3510093"/>
            <a:ext cx="5432863" cy="288000"/>
          </a:xfrm>
          <a:prstGeom prst="rect">
            <a:avLst/>
          </a:prstGeom>
        </p:spPr>
        <p:txBody>
          <a:bodyPr lIns="0" tIns="0" rIns="0" bIns="0"/>
          <a:lstStyle>
            <a:lvl1pPr marL="0" indent="0">
              <a:lnSpc>
                <a:spcPts val="2137"/>
              </a:lnSpc>
              <a:spcBef>
                <a:spcPts val="0"/>
              </a:spcBef>
              <a:buNone/>
              <a:defRPr sz="1500" b="1">
                <a:solidFill>
                  <a:srgbClr val="FFFFFF"/>
                </a:solidFill>
              </a:defRPr>
            </a:lvl1pPr>
          </a:lstStyle>
          <a:p>
            <a:pPr lvl="0"/>
            <a:r>
              <a:rPr lang="nl-NL"/>
              <a:t>Naam/Name</a:t>
            </a:r>
          </a:p>
        </p:txBody>
      </p:sp>
      <p:sp>
        <p:nvSpPr>
          <p:cNvPr id="22" name="Tijdelijke aanduiding voor tekst 19">
            <a:extLst>
              <a:ext uri="{FF2B5EF4-FFF2-40B4-BE49-F238E27FC236}">
                <a16:creationId xmlns:a16="http://schemas.microsoft.com/office/drawing/2014/main" id="{78F32586-7E70-469E-BA58-BABB873AC8BE}"/>
              </a:ext>
              <a:ext uri="{C183D7F6-B498-43B3-948B-1728B52AA6E4}">
                <adec:decorative xmlns:adec="http://schemas.microsoft.com/office/drawing/2017/decorative" val="1"/>
              </a:ext>
            </a:extLst>
          </p:cNvPr>
          <p:cNvSpPr>
            <a:spLocks noGrp="1"/>
          </p:cNvSpPr>
          <p:nvPr>
            <p:ph type="body" sz="quarter" idx="14" hasCustomPrompt="1"/>
          </p:nvPr>
        </p:nvSpPr>
        <p:spPr>
          <a:xfrm>
            <a:off x="654735" y="3810707"/>
            <a:ext cx="5432863" cy="288000"/>
          </a:xfrm>
          <a:prstGeom prst="rect">
            <a:avLst/>
          </a:prstGeom>
        </p:spPr>
        <p:txBody>
          <a:bodyPr lIns="0" tIns="0" rIns="0" bIns="0"/>
          <a:lstStyle>
            <a:lvl1pPr marL="0" indent="0">
              <a:lnSpc>
                <a:spcPts val="2137"/>
              </a:lnSpc>
              <a:spcBef>
                <a:spcPts val="0"/>
              </a:spcBef>
              <a:buNone/>
              <a:defRPr sz="1500" b="1">
                <a:solidFill>
                  <a:srgbClr val="FFFFFF"/>
                </a:solidFill>
              </a:defRPr>
            </a:lvl1pPr>
          </a:lstStyle>
          <a:p>
            <a:pPr lvl="0"/>
            <a:r>
              <a:rPr lang="nl-NL"/>
              <a:t>Functie/</a:t>
            </a:r>
            <a:r>
              <a:rPr lang="nl-NL" err="1"/>
              <a:t>Position</a:t>
            </a:r>
            <a:endParaRPr lang="nl-NL"/>
          </a:p>
        </p:txBody>
      </p:sp>
    </p:spTree>
    <p:extLst>
      <p:ext uri="{BB962C8B-B14F-4D97-AF65-F5344CB8AC3E}">
        <p14:creationId xmlns:p14="http://schemas.microsoft.com/office/powerpoint/2010/main" val="173991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00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p>
            <a:fld id="{7F0C6F82-DDEE-D34D-B564-459D2C6A78B7}"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793307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nl-NL"/>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p:txBody>
          <a:bodyPr/>
          <a:lstStyle/>
          <a:p>
            <a:fld id="{7F0C6F82-DDEE-D34D-B564-459D2C6A78B7}"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2749450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7F0C6F82-DDEE-D34D-B564-459D2C6A78B7}"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183041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p>
            <a:fld id="{7F0C6F82-DDEE-D34D-B564-459D2C6A78B7}"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2517853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p:txBody>
          <a:bodyPr/>
          <a:lstStyle/>
          <a:p>
            <a:fld id="{7F0C6F82-DDEE-D34D-B564-459D2C6A78B7}"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936511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p>
            <a:fld id="{7F0C6F82-DDEE-D34D-B564-459D2C6A78B7}"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197892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Tree>
    <p:extLst>
      <p:ext uri="{BB962C8B-B14F-4D97-AF65-F5344CB8AC3E}">
        <p14:creationId xmlns:p14="http://schemas.microsoft.com/office/powerpoint/2010/main" val="101837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C6F82-DDEE-D34D-B564-459D2C6A78B7}" type="datetimeFigureOut">
              <a:rPr lang="en-US" smtClean="0"/>
              <a:t>1/11/2021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2847473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7F0C6F82-DDEE-D34D-B564-459D2C6A78B7}"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377243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Afbeeld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270AA8E-C917-4BD8-BA0C-5547C99614FB}"/>
              </a:ext>
              <a:ext uri="{C183D7F6-B498-43B3-948B-1728B52AA6E4}">
                <adec:decorative xmlns:adec="http://schemas.microsoft.com/office/drawing/2017/decorative" val="1"/>
              </a:ext>
            </a:extLst>
          </p:cNvPr>
          <p:cNvSpPr/>
          <p:nvPr userDrawn="1"/>
        </p:nvSpPr>
        <p:spPr>
          <a:xfrm>
            <a:off x="0" y="885600"/>
            <a:ext cx="5662800" cy="348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013"/>
          </a:p>
        </p:txBody>
      </p:sp>
      <p:sp>
        <p:nvSpPr>
          <p:cNvPr id="4" name="Tijdelijke aanduiding voor afbeelding 3">
            <a:extLst>
              <a:ext uri="{FF2B5EF4-FFF2-40B4-BE49-F238E27FC236}">
                <a16:creationId xmlns:a16="http://schemas.microsoft.com/office/drawing/2014/main" id="{E4BAFF2A-F910-4187-9765-B00C4AFDD984}"/>
              </a:ext>
              <a:ext uri="{C183D7F6-B498-43B3-948B-1728B52AA6E4}">
                <adec:decorative xmlns:adec="http://schemas.microsoft.com/office/drawing/2017/decorative" val="1"/>
              </a:ext>
            </a:extLst>
          </p:cNvPr>
          <p:cNvSpPr>
            <a:spLocks noGrp="1"/>
          </p:cNvSpPr>
          <p:nvPr>
            <p:ph type="pic" sz="quarter" idx="15" hasCustomPrompt="1"/>
          </p:nvPr>
        </p:nvSpPr>
        <p:spPr>
          <a:xfrm>
            <a:off x="6317536" y="885600"/>
            <a:ext cx="2826000" cy="3481200"/>
          </a:xfrm>
          <a:prstGeom prst="rect">
            <a:avLst/>
          </a:prstGeom>
          <a:solidFill>
            <a:schemeClr val="bg1"/>
          </a:solidFill>
        </p:spPr>
        <p:txBody>
          <a:bodyPr/>
          <a:lstStyle>
            <a:lvl1pPr marL="0" indent="0">
              <a:buNone/>
              <a:defRPr>
                <a:solidFill>
                  <a:srgbClr val="5467AE"/>
                </a:solidFill>
                <a:latin typeface="Century Gothic" panose="020B0502020202020204" pitchFamily="34" charset="0"/>
              </a:defRPr>
            </a:lvl1pPr>
          </a:lstStyle>
          <a:p>
            <a:r>
              <a:rPr lang="nl-NL"/>
              <a:t>Klik om een afbeelding in te voegen</a:t>
            </a:r>
          </a:p>
        </p:txBody>
      </p:sp>
      <p:sp>
        <p:nvSpPr>
          <p:cNvPr id="11" name="Tijdelijke aanduiding voor tekst 8">
            <a:extLst>
              <a:ext uri="{FF2B5EF4-FFF2-40B4-BE49-F238E27FC236}">
                <a16:creationId xmlns:a16="http://schemas.microsoft.com/office/drawing/2014/main" id="{15584C12-537A-4E2F-8ABF-FF3ADAC37BB6}"/>
              </a:ext>
              <a:ext uri="{C183D7F6-B498-43B3-948B-1728B52AA6E4}">
                <adec:decorative xmlns:adec="http://schemas.microsoft.com/office/drawing/2017/decorative" val="1"/>
              </a:ext>
            </a:extLst>
          </p:cNvPr>
          <p:cNvSpPr>
            <a:spLocks noGrp="1"/>
          </p:cNvSpPr>
          <p:nvPr>
            <p:ph type="body" sz="quarter" idx="10" hasCustomPrompt="1"/>
          </p:nvPr>
        </p:nvSpPr>
        <p:spPr>
          <a:xfrm>
            <a:off x="655200" y="1332000"/>
            <a:ext cx="4784400" cy="1313711"/>
          </a:xfrm>
          <a:prstGeom prst="rect">
            <a:avLst/>
          </a:prstGeom>
        </p:spPr>
        <p:txBody>
          <a:bodyPr lIns="0" tIns="0" rIns="0" bIns="0"/>
          <a:lstStyle>
            <a:lvl1pPr marL="0" indent="0">
              <a:lnSpc>
                <a:spcPts val="3411"/>
              </a:lnSpc>
              <a:spcBef>
                <a:spcPts val="0"/>
              </a:spcBef>
              <a:buNone/>
              <a:defRPr sz="2800">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nl-NL" sz="2800">
                <a:latin typeface="Century Gothic" panose="020B0502020202020204" pitchFamily="34" charset="0"/>
              </a:rPr>
              <a:t>Hoofdtitel</a:t>
            </a:r>
            <a:endParaRPr lang="nl-NL"/>
          </a:p>
        </p:txBody>
      </p:sp>
      <p:sp>
        <p:nvSpPr>
          <p:cNvPr id="13" name="Tijdelijke aanduiding voor tekst 11">
            <a:extLst>
              <a:ext uri="{FF2B5EF4-FFF2-40B4-BE49-F238E27FC236}">
                <a16:creationId xmlns:a16="http://schemas.microsoft.com/office/drawing/2014/main" id="{98BCF239-F319-404F-B1B5-E800F186E130}"/>
              </a:ext>
              <a:ext uri="{C183D7F6-B498-43B3-948B-1728B52AA6E4}">
                <adec:decorative xmlns:adec="http://schemas.microsoft.com/office/drawing/2017/decorative" val="1"/>
              </a:ext>
            </a:extLst>
          </p:cNvPr>
          <p:cNvSpPr>
            <a:spLocks noGrp="1"/>
          </p:cNvSpPr>
          <p:nvPr>
            <p:ph type="body" sz="quarter" idx="11" hasCustomPrompt="1"/>
          </p:nvPr>
        </p:nvSpPr>
        <p:spPr>
          <a:xfrm>
            <a:off x="655200" y="2658495"/>
            <a:ext cx="4784807" cy="358260"/>
          </a:xfrm>
          <a:prstGeom prst="rect">
            <a:avLst/>
          </a:prstGeom>
        </p:spPr>
        <p:txBody>
          <a:bodyPr lIns="0" tIns="0" rIns="0" bIns="0"/>
          <a:lstStyle>
            <a:lvl1pPr marL="0" indent="0">
              <a:lnSpc>
                <a:spcPts val="3411"/>
              </a:lnSpc>
              <a:spcBef>
                <a:spcPts val="0"/>
              </a:spcBef>
              <a:buNone/>
              <a:defRPr sz="1900">
                <a:solidFill>
                  <a:schemeClr val="bg1"/>
                </a:solidFill>
                <a:latin typeface="Century Gothic" panose="020B0502020202020204" pitchFamily="34" charset="0"/>
              </a:defRPr>
            </a:lvl1pPr>
          </a:lstStyle>
          <a:p>
            <a:pPr lvl="0"/>
            <a:r>
              <a:rPr lang="nl-NL" sz="1900">
                <a:latin typeface="Century Gothic" panose="020B0502020202020204" pitchFamily="34" charset="0"/>
              </a:rPr>
              <a:t>Ondertitel </a:t>
            </a:r>
            <a:endParaRPr lang="nl-NL"/>
          </a:p>
        </p:txBody>
      </p:sp>
      <p:sp>
        <p:nvSpPr>
          <p:cNvPr id="14" name="Tijdelijke aanduiding voor tekst 19">
            <a:extLst>
              <a:ext uri="{FF2B5EF4-FFF2-40B4-BE49-F238E27FC236}">
                <a16:creationId xmlns:a16="http://schemas.microsoft.com/office/drawing/2014/main" id="{9701A186-EDD9-493B-8EF1-80740D4F5DCF}"/>
              </a:ext>
              <a:ext uri="{C183D7F6-B498-43B3-948B-1728B52AA6E4}">
                <adec:decorative xmlns:adec="http://schemas.microsoft.com/office/drawing/2017/decorative" val="1"/>
              </a:ext>
            </a:extLst>
          </p:cNvPr>
          <p:cNvSpPr>
            <a:spLocks noGrp="1"/>
          </p:cNvSpPr>
          <p:nvPr>
            <p:ph type="body" sz="quarter" idx="12" hasCustomPrompt="1"/>
          </p:nvPr>
        </p:nvSpPr>
        <p:spPr>
          <a:xfrm>
            <a:off x="654737" y="3215362"/>
            <a:ext cx="4784807" cy="288000"/>
          </a:xfrm>
          <a:prstGeom prst="rect">
            <a:avLst/>
          </a:prstGeom>
        </p:spPr>
        <p:txBody>
          <a:bodyPr lIns="0" tIns="0" rIns="0" bIns="0"/>
          <a:lstStyle>
            <a:lvl1pPr marL="0" indent="0">
              <a:lnSpc>
                <a:spcPts val="2137"/>
              </a:lnSpc>
              <a:spcBef>
                <a:spcPts val="0"/>
              </a:spcBef>
              <a:buNone/>
              <a:defRPr sz="1500" b="1">
                <a:solidFill>
                  <a:srgbClr val="FFFFFF"/>
                </a:solidFill>
              </a:defRPr>
            </a:lvl1pPr>
          </a:lstStyle>
          <a:p>
            <a:pPr lvl="0"/>
            <a:r>
              <a:rPr lang="nl-NL"/>
              <a:t>Datum/Date</a:t>
            </a:r>
          </a:p>
        </p:txBody>
      </p:sp>
      <p:sp>
        <p:nvSpPr>
          <p:cNvPr id="15" name="Tijdelijke aanduiding voor tekst 19">
            <a:extLst>
              <a:ext uri="{FF2B5EF4-FFF2-40B4-BE49-F238E27FC236}">
                <a16:creationId xmlns:a16="http://schemas.microsoft.com/office/drawing/2014/main" id="{86A14DED-25C7-4F86-9F3F-0A700CD32E40}"/>
              </a:ext>
              <a:ext uri="{C183D7F6-B498-43B3-948B-1728B52AA6E4}">
                <adec:decorative xmlns:adec="http://schemas.microsoft.com/office/drawing/2017/decorative" val="1"/>
              </a:ext>
            </a:extLst>
          </p:cNvPr>
          <p:cNvSpPr>
            <a:spLocks noGrp="1"/>
          </p:cNvSpPr>
          <p:nvPr>
            <p:ph type="body" sz="quarter" idx="13" hasCustomPrompt="1"/>
          </p:nvPr>
        </p:nvSpPr>
        <p:spPr>
          <a:xfrm>
            <a:off x="654736" y="3510093"/>
            <a:ext cx="4784807" cy="288000"/>
          </a:xfrm>
          <a:prstGeom prst="rect">
            <a:avLst/>
          </a:prstGeom>
        </p:spPr>
        <p:txBody>
          <a:bodyPr lIns="0" tIns="0" rIns="0" bIns="0"/>
          <a:lstStyle>
            <a:lvl1pPr marL="0" indent="0">
              <a:lnSpc>
                <a:spcPts val="2137"/>
              </a:lnSpc>
              <a:spcBef>
                <a:spcPts val="0"/>
              </a:spcBef>
              <a:buNone/>
              <a:defRPr sz="1500" b="1">
                <a:solidFill>
                  <a:srgbClr val="FFFFFF"/>
                </a:solidFill>
              </a:defRPr>
            </a:lvl1pPr>
          </a:lstStyle>
          <a:p>
            <a:pPr lvl="0"/>
            <a:r>
              <a:rPr lang="nl-NL"/>
              <a:t>Naam/Name</a:t>
            </a:r>
          </a:p>
        </p:txBody>
      </p:sp>
      <p:sp>
        <p:nvSpPr>
          <p:cNvPr id="16" name="Tijdelijke aanduiding voor tekst 19">
            <a:extLst>
              <a:ext uri="{FF2B5EF4-FFF2-40B4-BE49-F238E27FC236}">
                <a16:creationId xmlns:a16="http://schemas.microsoft.com/office/drawing/2014/main" id="{B73AE275-E365-4225-8F8A-C018FAAFD7D8}"/>
              </a:ext>
              <a:ext uri="{C183D7F6-B498-43B3-948B-1728B52AA6E4}">
                <adec:decorative xmlns:adec="http://schemas.microsoft.com/office/drawing/2017/decorative" val="1"/>
              </a:ext>
            </a:extLst>
          </p:cNvPr>
          <p:cNvSpPr>
            <a:spLocks noGrp="1"/>
          </p:cNvSpPr>
          <p:nvPr>
            <p:ph type="body" sz="quarter" idx="14" hasCustomPrompt="1"/>
          </p:nvPr>
        </p:nvSpPr>
        <p:spPr>
          <a:xfrm>
            <a:off x="654735" y="3810707"/>
            <a:ext cx="4784807" cy="288000"/>
          </a:xfrm>
          <a:prstGeom prst="rect">
            <a:avLst/>
          </a:prstGeom>
        </p:spPr>
        <p:txBody>
          <a:bodyPr lIns="0" tIns="0" rIns="0" bIns="0"/>
          <a:lstStyle>
            <a:lvl1pPr marL="0" indent="0">
              <a:lnSpc>
                <a:spcPts val="2137"/>
              </a:lnSpc>
              <a:spcBef>
                <a:spcPts val="0"/>
              </a:spcBef>
              <a:buNone/>
              <a:defRPr sz="1500" b="1">
                <a:solidFill>
                  <a:srgbClr val="FFFFFF"/>
                </a:solidFill>
              </a:defRPr>
            </a:lvl1pPr>
          </a:lstStyle>
          <a:p>
            <a:pPr lvl="0"/>
            <a:r>
              <a:rPr lang="nl-NL"/>
              <a:t>Functie/</a:t>
            </a:r>
            <a:r>
              <a:rPr lang="nl-NL" err="1"/>
              <a:t>Position</a:t>
            </a:r>
            <a:endParaRPr lang="nl-NL"/>
          </a:p>
        </p:txBody>
      </p:sp>
    </p:spTree>
    <p:extLst>
      <p:ext uri="{BB962C8B-B14F-4D97-AF65-F5344CB8AC3E}">
        <p14:creationId xmlns:p14="http://schemas.microsoft.com/office/powerpoint/2010/main" val="973685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7F0C6F82-DDEE-D34D-B564-459D2C6A78B7}"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2087777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7F0C6F82-DDEE-D34D-B564-459D2C6A78B7}"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583525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7F0C6F82-DDEE-D34D-B564-459D2C6A78B7}"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E9A409-5ED4-AF42-BB5D-DDED3282FE8E}" type="slidenum">
              <a:rPr lang="en-US" smtClean="0"/>
              <a:t>‹#›</a:t>
            </a:fld>
            <a:endParaRPr lang="en-US"/>
          </a:p>
        </p:txBody>
      </p:sp>
    </p:spTree>
    <p:extLst>
      <p:ext uri="{BB962C8B-B14F-4D97-AF65-F5344CB8AC3E}">
        <p14:creationId xmlns:p14="http://schemas.microsoft.com/office/powerpoint/2010/main" val="265589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Bullets">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26B2C7B-D1E3-4DA5-9514-2448515254BD}"/>
              </a:ext>
              <a:ext uri="{C183D7F6-B498-43B3-948B-1728B52AA6E4}">
                <adec:decorative xmlns:adec="http://schemas.microsoft.com/office/drawing/2017/decorative" val="1"/>
              </a:ext>
            </a:extLst>
          </p:cNvPr>
          <p:cNvSpPr>
            <a:spLocks noGrp="1"/>
          </p:cNvSpPr>
          <p:nvPr>
            <p:ph type="body" sz="quarter" idx="10"/>
          </p:nvPr>
        </p:nvSpPr>
        <p:spPr>
          <a:xfrm>
            <a:off x="655200" y="914400"/>
            <a:ext cx="8046000" cy="717176"/>
          </a:xfrm>
          <a:prstGeom prst="rect">
            <a:avLst/>
          </a:prstGeom>
        </p:spPr>
        <p:txBody>
          <a:bodyPr/>
          <a:lstStyle>
            <a:lvl1pPr marL="0" indent="0">
              <a:lnSpc>
                <a:spcPts val="2436"/>
              </a:lnSpc>
              <a:spcBef>
                <a:spcPts val="0"/>
              </a:spcBef>
              <a:buNone/>
              <a:defRPr sz="2400" b="1">
                <a:solidFill>
                  <a:schemeClr val="accent1"/>
                </a:solidFill>
              </a:defRPr>
            </a:lvl1pPr>
          </a:lstStyle>
          <a:p>
            <a:pPr lvl="0"/>
            <a:r>
              <a:rPr lang="nl-NL"/>
              <a:t>Klikken om de tekststijl van het model te bewerken</a:t>
            </a:r>
          </a:p>
        </p:txBody>
      </p:sp>
      <p:sp>
        <p:nvSpPr>
          <p:cNvPr id="6" name="Tijdelijke aanduiding voor tekst 6">
            <a:extLst>
              <a:ext uri="{FF2B5EF4-FFF2-40B4-BE49-F238E27FC236}">
                <a16:creationId xmlns:a16="http://schemas.microsoft.com/office/drawing/2014/main" id="{AC6E3709-2015-464E-9016-53C9004E638A}"/>
              </a:ext>
              <a:ext uri="{C183D7F6-B498-43B3-948B-1728B52AA6E4}">
                <adec:decorative xmlns:adec="http://schemas.microsoft.com/office/drawing/2017/decorative" val="1"/>
              </a:ext>
            </a:extLst>
          </p:cNvPr>
          <p:cNvSpPr>
            <a:spLocks noGrp="1"/>
          </p:cNvSpPr>
          <p:nvPr>
            <p:ph type="body" sz="quarter" idx="11" hasCustomPrompt="1"/>
          </p:nvPr>
        </p:nvSpPr>
        <p:spPr>
          <a:xfrm>
            <a:off x="655200" y="1750186"/>
            <a:ext cx="8045999" cy="2616614"/>
          </a:xfrm>
          <a:prstGeom prst="rect">
            <a:avLst/>
          </a:prstGeom>
        </p:spPr>
        <p:txBody>
          <a:bodyPr/>
          <a:lstStyle>
            <a:lvl1pPr marL="0" indent="0">
              <a:lnSpc>
                <a:spcPts val="2436"/>
              </a:lnSpc>
              <a:spcBef>
                <a:spcPts val="0"/>
              </a:spcBef>
              <a:buFont typeface="Arial" panose="020B0604020202020204" pitchFamily="34" charset="0"/>
              <a:buNone/>
              <a:defRPr sz="1900">
                <a:solidFill>
                  <a:schemeClr val="tx1"/>
                </a:solidFill>
                <a:latin typeface="Century Gothic" panose="020B0502020202020204" pitchFamily="34" charset="0"/>
              </a:defRPr>
            </a:lvl1pPr>
            <a:lvl2pPr marL="342900" indent="-342900">
              <a:lnSpc>
                <a:spcPts val="2436"/>
              </a:lnSpc>
              <a:spcBef>
                <a:spcPts val="0"/>
              </a:spcBef>
              <a:buFont typeface="Arial" panose="020B0604020202020204" pitchFamily="34" charset="0"/>
              <a:buChar char="•"/>
              <a:defRPr sz="1900">
                <a:solidFill>
                  <a:schemeClr val="accent1"/>
                </a:solidFill>
                <a:latin typeface="Century Gothic" panose="020B0502020202020204" pitchFamily="34" charset="0"/>
              </a:defRPr>
            </a:lvl2pPr>
            <a:lvl3pPr marL="774900" indent="-342900">
              <a:lnSpc>
                <a:spcPts val="2436"/>
              </a:lnSpc>
              <a:spcBef>
                <a:spcPts val="0"/>
              </a:spcBef>
              <a:buFont typeface="Trebuchet MS" panose="020B0603020202020204" pitchFamily="34" charset="0"/>
              <a:buChar char="–"/>
              <a:defRPr sz="1900">
                <a:solidFill>
                  <a:srgbClr val="5467AE"/>
                </a:solidFill>
                <a:latin typeface="Century Gothic" panose="020B0502020202020204" pitchFamily="34" charset="0"/>
              </a:defRPr>
            </a:lvl3pPr>
            <a:lvl4pPr marL="1296000" indent="-432000">
              <a:lnSpc>
                <a:spcPts val="2436"/>
              </a:lnSpc>
              <a:spcBef>
                <a:spcPts val="0"/>
              </a:spcBef>
              <a:buFont typeface="Trebuchet MS" panose="020B0603020202020204" pitchFamily="34" charset="0"/>
              <a:buChar char="–"/>
              <a:defRPr sz="1900">
                <a:solidFill>
                  <a:srgbClr val="5467AE"/>
                </a:solidFill>
                <a:latin typeface="Century Gothic" panose="020B0502020202020204" pitchFamily="34" charset="0"/>
              </a:defRPr>
            </a:lvl4pPr>
            <a:lvl5pPr marL="1728000" indent="-432000">
              <a:lnSpc>
                <a:spcPts val="2436"/>
              </a:lnSpc>
              <a:spcBef>
                <a:spcPts val="0"/>
              </a:spcBef>
              <a:buFont typeface="Trebuchet MS" panose="020B0603020202020204" pitchFamily="34" charset="0"/>
              <a:buChar char="–"/>
              <a:defRPr sz="1900">
                <a:solidFill>
                  <a:srgbClr val="5467AE"/>
                </a:solidFill>
              </a:defRPr>
            </a:lvl5pPr>
            <a:lvl6pPr marL="2160000" indent="-432000">
              <a:lnSpc>
                <a:spcPts val="2436"/>
              </a:lnSpc>
              <a:spcBef>
                <a:spcPts val="0"/>
              </a:spcBef>
              <a:buFont typeface="Trebuchet MS" panose="020B0603020202020204" pitchFamily="34" charset="0"/>
              <a:buChar char="–"/>
              <a:defRPr sz="1900">
                <a:solidFill>
                  <a:srgbClr val="5467AE"/>
                </a:solidFill>
              </a:defRPr>
            </a:lvl6pPr>
            <a:lvl7pPr marL="2592000" indent="-432000">
              <a:lnSpc>
                <a:spcPts val="2436"/>
              </a:lnSpc>
              <a:spcBef>
                <a:spcPts val="0"/>
              </a:spcBef>
              <a:buFont typeface="Trebuchet MS" panose="020B0603020202020204" pitchFamily="34" charset="0"/>
              <a:buChar char="–"/>
              <a:defRPr sz="1900">
                <a:solidFill>
                  <a:srgbClr val="5467AE"/>
                </a:solidFill>
              </a:defRPr>
            </a:lvl7pPr>
            <a:lvl8pPr marL="3024000" indent="-432000">
              <a:lnSpc>
                <a:spcPts val="2436"/>
              </a:lnSpc>
              <a:buFont typeface="Trebuchet MS" panose="020B0603020202020204" pitchFamily="34" charset="0"/>
              <a:buChar char="–"/>
              <a:defRPr sz="1900">
                <a:solidFill>
                  <a:srgbClr val="5467AE"/>
                </a:solidFill>
              </a:defRPr>
            </a:lvl8pPr>
            <a:lvl9pPr marL="3024000" indent="-432000">
              <a:lnSpc>
                <a:spcPts val="6500"/>
              </a:lnSpc>
              <a:spcBef>
                <a:spcPts val="0"/>
              </a:spcBef>
              <a:buFont typeface="Trebuchet MS" panose="020B0603020202020204" pitchFamily="34" charset="0"/>
              <a:buChar char="–"/>
              <a:defRPr>
                <a:solidFill>
                  <a:srgbClr val="5467AE"/>
                </a:solidFill>
              </a:defRPr>
            </a:lvl9pPr>
          </a:lstStyle>
          <a:p>
            <a:pPr lvl="0"/>
            <a:r>
              <a:rPr lang="nl-NL"/>
              <a:t>Platte tekst</a:t>
            </a:r>
          </a:p>
          <a:p>
            <a:pPr lvl="1"/>
            <a:r>
              <a:rPr lang="nl-NL" err="1"/>
              <a:t>Bullets</a:t>
            </a:r>
            <a:endParaRPr lang="nl-NL"/>
          </a:p>
        </p:txBody>
      </p:sp>
    </p:spTree>
    <p:extLst>
      <p:ext uri="{BB962C8B-B14F-4D97-AF65-F5344CB8AC3E}">
        <p14:creationId xmlns:p14="http://schemas.microsoft.com/office/powerpoint/2010/main" val="401204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Afbeeld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270AA8E-C917-4BD8-BA0C-5547C99614FB}"/>
              </a:ext>
              <a:ext uri="{C183D7F6-B498-43B3-948B-1728B52AA6E4}">
                <adec:decorative xmlns:adec="http://schemas.microsoft.com/office/drawing/2017/decorative" val="1"/>
              </a:ext>
            </a:extLst>
          </p:cNvPr>
          <p:cNvSpPr/>
          <p:nvPr userDrawn="1"/>
        </p:nvSpPr>
        <p:spPr>
          <a:xfrm>
            <a:off x="0" y="885600"/>
            <a:ext cx="3704400" cy="348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013"/>
          </a:p>
        </p:txBody>
      </p:sp>
      <p:sp>
        <p:nvSpPr>
          <p:cNvPr id="9" name="Tijdelijke aanduiding voor tekst 8">
            <a:extLst>
              <a:ext uri="{FF2B5EF4-FFF2-40B4-BE49-F238E27FC236}">
                <a16:creationId xmlns:a16="http://schemas.microsoft.com/office/drawing/2014/main" id="{C291E7A8-86FA-4BD0-804B-70A38BACA8E2}"/>
              </a:ext>
              <a:ext uri="{C183D7F6-B498-43B3-948B-1728B52AA6E4}">
                <adec:decorative xmlns:adec="http://schemas.microsoft.com/office/drawing/2017/decorative" val="1"/>
              </a:ext>
            </a:extLst>
          </p:cNvPr>
          <p:cNvSpPr>
            <a:spLocks noGrp="1"/>
          </p:cNvSpPr>
          <p:nvPr>
            <p:ph type="body" sz="quarter" idx="10"/>
          </p:nvPr>
        </p:nvSpPr>
        <p:spPr>
          <a:xfrm>
            <a:off x="655201" y="1332001"/>
            <a:ext cx="2817516" cy="909176"/>
          </a:xfrm>
          <a:prstGeom prst="rect">
            <a:avLst/>
          </a:prstGeom>
        </p:spPr>
        <p:txBody>
          <a:bodyPr/>
          <a:lstStyle>
            <a:lvl1pPr marL="0" indent="0">
              <a:lnSpc>
                <a:spcPts val="3411"/>
              </a:lnSpc>
              <a:spcBef>
                <a:spcPts val="0"/>
              </a:spcBef>
              <a:buNone/>
              <a:defRPr sz="2400" b="1">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nl-NL" sz="2800">
                <a:latin typeface="Century Gothic" panose="020B0502020202020204" pitchFamily="34" charset="0"/>
              </a:rPr>
              <a:t>Klikken om de tekststijl van het model te bewerken</a:t>
            </a:r>
          </a:p>
        </p:txBody>
      </p:sp>
      <p:sp>
        <p:nvSpPr>
          <p:cNvPr id="4" name="Tijdelijke aanduiding voor afbeelding 3">
            <a:extLst>
              <a:ext uri="{FF2B5EF4-FFF2-40B4-BE49-F238E27FC236}">
                <a16:creationId xmlns:a16="http://schemas.microsoft.com/office/drawing/2014/main" id="{E4BAFF2A-F910-4187-9765-B00C4AFDD984}"/>
              </a:ext>
              <a:ext uri="{C183D7F6-B498-43B3-948B-1728B52AA6E4}">
                <adec:decorative xmlns:adec="http://schemas.microsoft.com/office/drawing/2017/decorative" val="1"/>
              </a:ext>
            </a:extLst>
          </p:cNvPr>
          <p:cNvSpPr>
            <a:spLocks noGrp="1"/>
          </p:cNvSpPr>
          <p:nvPr>
            <p:ph type="pic" sz="quarter" idx="15" hasCustomPrompt="1"/>
          </p:nvPr>
        </p:nvSpPr>
        <p:spPr>
          <a:xfrm>
            <a:off x="3924000" y="885600"/>
            <a:ext cx="5220000" cy="3481200"/>
          </a:xfrm>
          <a:prstGeom prst="rect">
            <a:avLst/>
          </a:prstGeom>
          <a:solidFill>
            <a:schemeClr val="bg1"/>
          </a:solidFill>
        </p:spPr>
        <p:txBody>
          <a:bodyPr/>
          <a:lstStyle>
            <a:lvl1pPr marL="0" indent="0">
              <a:buNone/>
              <a:defRPr>
                <a:solidFill>
                  <a:srgbClr val="5467AE"/>
                </a:solidFill>
                <a:latin typeface="Century Gothic" panose="020B0502020202020204" pitchFamily="34" charset="0"/>
              </a:defRPr>
            </a:lvl1pPr>
          </a:lstStyle>
          <a:p>
            <a:r>
              <a:rPr lang="nl-NL"/>
              <a:t>Klik om een afbeelding in te voegen</a:t>
            </a:r>
          </a:p>
        </p:txBody>
      </p:sp>
      <p:sp>
        <p:nvSpPr>
          <p:cNvPr id="10" name="Tijdelijke aanduiding voor tekst 6">
            <a:extLst>
              <a:ext uri="{FF2B5EF4-FFF2-40B4-BE49-F238E27FC236}">
                <a16:creationId xmlns:a16="http://schemas.microsoft.com/office/drawing/2014/main" id="{ADDA07DF-8D95-457A-AD61-6E1C67D98B0A}"/>
              </a:ext>
              <a:ext uri="{C183D7F6-B498-43B3-948B-1728B52AA6E4}">
                <adec:decorative xmlns:adec="http://schemas.microsoft.com/office/drawing/2017/decorative" val="1"/>
              </a:ext>
            </a:extLst>
          </p:cNvPr>
          <p:cNvSpPr>
            <a:spLocks noGrp="1"/>
          </p:cNvSpPr>
          <p:nvPr>
            <p:ph type="body" sz="quarter" idx="11" hasCustomPrompt="1"/>
          </p:nvPr>
        </p:nvSpPr>
        <p:spPr>
          <a:xfrm>
            <a:off x="655201" y="2241176"/>
            <a:ext cx="2817515" cy="1902423"/>
          </a:xfrm>
          <a:prstGeom prst="rect">
            <a:avLst/>
          </a:prstGeom>
        </p:spPr>
        <p:txBody>
          <a:bodyPr/>
          <a:lstStyle>
            <a:lvl1pPr marL="0" indent="0">
              <a:lnSpc>
                <a:spcPts val="2436"/>
              </a:lnSpc>
              <a:spcBef>
                <a:spcPts val="0"/>
              </a:spcBef>
              <a:buFont typeface="Arial" panose="020B0604020202020204" pitchFamily="34" charset="0"/>
              <a:buNone/>
              <a:defRPr sz="1900">
                <a:solidFill>
                  <a:schemeClr val="bg1"/>
                </a:solidFill>
                <a:latin typeface="Century Gothic" panose="020B0502020202020204" pitchFamily="34" charset="0"/>
              </a:defRPr>
            </a:lvl1pPr>
            <a:lvl2pPr marL="0" indent="-432000">
              <a:lnSpc>
                <a:spcPts val="2436"/>
              </a:lnSpc>
              <a:spcBef>
                <a:spcPts val="0"/>
              </a:spcBef>
              <a:buFont typeface="Arial" panose="020B0604020202020204" pitchFamily="34" charset="0"/>
              <a:buChar char="•"/>
              <a:defRPr sz="1900">
                <a:solidFill>
                  <a:schemeClr val="bg1"/>
                </a:solidFill>
                <a:latin typeface="Century Gothic" panose="020B0502020202020204" pitchFamily="34" charset="0"/>
              </a:defRPr>
            </a:lvl2pPr>
            <a:lvl3pPr marL="774900" indent="-342900">
              <a:lnSpc>
                <a:spcPts val="2436"/>
              </a:lnSpc>
              <a:spcBef>
                <a:spcPts val="0"/>
              </a:spcBef>
              <a:buFont typeface="Trebuchet MS" panose="020B0603020202020204" pitchFamily="34" charset="0"/>
              <a:buChar char="–"/>
              <a:defRPr sz="1900">
                <a:solidFill>
                  <a:schemeClr val="bg1"/>
                </a:solidFill>
                <a:latin typeface="Century Gothic" panose="020B0502020202020204" pitchFamily="34" charset="0"/>
              </a:defRPr>
            </a:lvl3pPr>
            <a:lvl4pPr marL="1296000" indent="-432000">
              <a:lnSpc>
                <a:spcPts val="2436"/>
              </a:lnSpc>
              <a:spcBef>
                <a:spcPts val="0"/>
              </a:spcBef>
              <a:buFont typeface="Trebuchet MS" panose="020B0603020202020204" pitchFamily="34" charset="0"/>
              <a:buChar char="–"/>
              <a:defRPr sz="1900">
                <a:solidFill>
                  <a:schemeClr val="bg1"/>
                </a:solidFill>
                <a:latin typeface="Century Gothic" panose="020B0502020202020204" pitchFamily="34" charset="0"/>
              </a:defRPr>
            </a:lvl4pPr>
            <a:lvl5pPr marL="1728000" indent="-432000">
              <a:lnSpc>
                <a:spcPts val="2436"/>
              </a:lnSpc>
              <a:spcBef>
                <a:spcPts val="0"/>
              </a:spcBef>
              <a:buFont typeface="Trebuchet MS" panose="020B0603020202020204" pitchFamily="34" charset="0"/>
              <a:buChar char="–"/>
              <a:defRPr sz="1900">
                <a:solidFill>
                  <a:schemeClr val="bg1"/>
                </a:solidFill>
              </a:defRPr>
            </a:lvl5pPr>
            <a:lvl6pPr marL="2160000" indent="-432000">
              <a:lnSpc>
                <a:spcPts val="2436"/>
              </a:lnSpc>
              <a:spcBef>
                <a:spcPts val="0"/>
              </a:spcBef>
              <a:buFont typeface="Trebuchet MS" panose="020B0603020202020204" pitchFamily="34" charset="0"/>
              <a:buChar char="–"/>
              <a:defRPr sz="1900">
                <a:solidFill>
                  <a:schemeClr val="bg1"/>
                </a:solidFill>
              </a:defRPr>
            </a:lvl6pPr>
            <a:lvl7pPr marL="2592000" indent="-432000">
              <a:lnSpc>
                <a:spcPts val="2436"/>
              </a:lnSpc>
              <a:spcBef>
                <a:spcPts val="0"/>
              </a:spcBef>
              <a:buFont typeface="Trebuchet MS" panose="020B0603020202020204" pitchFamily="34" charset="0"/>
              <a:buChar char="–"/>
              <a:defRPr sz="1950">
                <a:solidFill>
                  <a:srgbClr val="5467AE"/>
                </a:solidFill>
              </a:defRPr>
            </a:lvl7pPr>
            <a:lvl8pPr marL="3024000" indent="-432000">
              <a:lnSpc>
                <a:spcPts val="2436"/>
              </a:lnSpc>
              <a:buFont typeface="Trebuchet MS" panose="020B0603020202020204" pitchFamily="34" charset="0"/>
              <a:buChar char="–"/>
              <a:defRPr sz="1950">
                <a:solidFill>
                  <a:schemeClr val="bg1"/>
                </a:solidFill>
              </a:defRPr>
            </a:lvl8pPr>
            <a:lvl9pPr marL="3024000" indent="-432000">
              <a:lnSpc>
                <a:spcPts val="6500"/>
              </a:lnSpc>
              <a:spcBef>
                <a:spcPts val="0"/>
              </a:spcBef>
              <a:buFont typeface="Trebuchet MS" panose="020B0603020202020204" pitchFamily="34" charset="0"/>
              <a:buChar char="–"/>
              <a:defRPr>
                <a:solidFill>
                  <a:srgbClr val="5467AE"/>
                </a:solidFill>
              </a:defRPr>
            </a:lvl9pPr>
          </a:lstStyle>
          <a:p>
            <a:pPr lvl="0"/>
            <a:r>
              <a:rPr lang="nl-NL"/>
              <a:t>Platte tekst</a:t>
            </a:r>
          </a:p>
          <a:p>
            <a:pPr lvl="1"/>
            <a:r>
              <a:rPr lang="nl-NL" sz="1950" err="1"/>
              <a:t>Bullets</a:t>
            </a:r>
            <a:endParaRPr lang="nl-NL"/>
          </a:p>
        </p:txBody>
      </p:sp>
    </p:spTree>
    <p:extLst>
      <p:ext uri="{BB962C8B-B14F-4D97-AF65-F5344CB8AC3E}">
        <p14:creationId xmlns:p14="http://schemas.microsoft.com/office/powerpoint/2010/main" val="791891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beelding Tekst">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26B2C7B-D1E3-4DA5-9514-2448515254BD}"/>
              </a:ext>
              <a:ext uri="{C183D7F6-B498-43B3-948B-1728B52AA6E4}">
                <adec:decorative xmlns:adec="http://schemas.microsoft.com/office/drawing/2017/decorative" val="1"/>
              </a:ext>
            </a:extLst>
          </p:cNvPr>
          <p:cNvSpPr>
            <a:spLocks noGrp="1"/>
          </p:cNvSpPr>
          <p:nvPr>
            <p:ph type="body" sz="quarter" idx="10"/>
          </p:nvPr>
        </p:nvSpPr>
        <p:spPr>
          <a:xfrm>
            <a:off x="4634752" y="914400"/>
            <a:ext cx="4066448" cy="717176"/>
          </a:xfrm>
          <a:prstGeom prst="rect">
            <a:avLst/>
          </a:prstGeom>
        </p:spPr>
        <p:txBody>
          <a:bodyPr/>
          <a:lstStyle>
            <a:lvl1pPr marL="0" indent="0">
              <a:lnSpc>
                <a:spcPts val="2436"/>
              </a:lnSpc>
              <a:spcBef>
                <a:spcPts val="0"/>
              </a:spcBef>
              <a:buNone/>
              <a:defRPr sz="2400" b="1">
                <a:solidFill>
                  <a:schemeClr val="accent1"/>
                </a:solidFill>
              </a:defRPr>
            </a:lvl1pPr>
          </a:lstStyle>
          <a:p>
            <a:pPr lvl="0"/>
            <a:r>
              <a:rPr lang="nl-NL"/>
              <a:t>Klikken om de tekststijl van het model te bewerken</a:t>
            </a:r>
          </a:p>
        </p:txBody>
      </p:sp>
      <p:sp>
        <p:nvSpPr>
          <p:cNvPr id="6" name="Tijdelijke aanduiding voor tekst 6">
            <a:extLst>
              <a:ext uri="{FF2B5EF4-FFF2-40B4-BE49-F238E27FC236}">
                <a16:creationId xmlns:a16="http://schemas.microsoft.com/office/drawing/2014/main" id="{AC6E3709-2015-464E-9016-53C9004E638A}"/>
              </a:ext>
              <a:ext uri="{C183D7F6-B498-43B3-948B-1728B52AA6E4}">
                <adec:decorative xmlns:adec="http://schemas.microsoft.com/office/drawing/2017/decorative" val="1"/>
              </a:ext>
            </a:extLst>
          </p:cNvPr>
          <p:cNvSpPr>
            <a:spLocks noGrp="1"/>
          </p:cNvSpPr>
          <p:nvPr>
            <p:ph type="body" sz="quarter" idx="11" hasCustomPrompt="1"/>
          </p:nvPr>
        </p:nvSpPr>
        <p:spPr>
          <a:xfrm>
            <a:off x="4634752" y="1750186"/>
            <a:ext cx="4066447" cy="2616614"/>
          </a:xfrm>
          <a:prstGeom prst="rect">
            <a:avLst/>
          </a:prstGeom>
        </p:spPr>
        <p:txBody>
          <a:bodyPr/>
          <a:lstStyle>
            <a:lvl1pPr marL="0" indent="0">
              <a:lnSpc>
                <a:spcPts val="2436"/>
              </a:lnSpc>
              <a:spcBef>
                <a:spcPts val="0"/>
              </a:spcBef>
              <a:buFont typeface="Arial" panose="020B0604020202020204" pitchFamily="34" charset="0"/>
              <a:buNone/>
              <a:defRPr sz="1900">
                <a:solidFill>
                  <a:schemeClr val="tx1"/>
                </a:solidFill>
                <a:latin typeface="Century Gothic" panose="020B0502020202020204" pitchFamily="34" charset="0"/>
              </a:defRPr>
            </a:lvl1pPr>
            <a:lvl2pPr marL="0" indent="-432000">
              <a:lnSpc>
                <a:spcPts val="2436"/>
              </a:lnSpc>
              <a:spcBef>
                <a:spcPts val="0"/>
              </a:spcBef>
              <a:buFont typeface="Arial" panose="020B0604020202020204" pitchFamily="34" charset="0"/>
              <a:buChar char="•"/>
              <a:defRPr sz="1900">
                <a:solidFill>
                  <a:schemeClr val="accent1"/>
                </a:solidFill>
                <a:latin typeface="Century Gothic" panose="020B0502020202020204" pitchFamily="34" charset="0"/>
              </a:defRPr>
            </a:lvl2pPr>
            <a:lvl3pPr marL="774900" indent="-342900">
              <a:lnSpc>
                <a:spcPts val="2436"/>
              </a:lnSpc>
              <a:spcBef>
                <a:spcPts val="0"/>
              </a:spcBef>
              <a:buFont typeface="Trebuchet MS" panose="020B0603020202020204" pitchFamily="34" charset="0"/>
              <a:buChar char="–"/>
              <a:defRPr sz="1900">
                <a:solidFill>
                  <a:srgbClr val="5467AE"/>
                </a:solidFill>
                <a:latin typeface="Century Gothic" panose="020B0502020202020204" pitchFamily="34" charset="0"/>
              </a:defRPr>
            </a:lvl3pPr>
            <a:lvl4pPr marL="1296000" indent="-432000">
              <a:lnSpc>
                <a:spcPts val="2436"/>
              </a:lnSpc>
              <a:spcBef>
                <a:spcPts val="0"/>
              </a:spcBef>
              <a:buFont typeface="Trebuchet MS" panose="020B0603020202020204" pitchFamily="34" charset="0"/>
              <a:buChar char="–"/>
              <a:defRPr sz="1900">
                <a:solidFill>
                  <a:srgbClr val="5467AE"/>
                </a:solidFill>
                <a:latin typeface="Century Gothic" panose="020B0502020202020204" pitchFamily="34" charset="0"/>
              </a:defRPr>
            </a:lvl4pPr>
            <a:lvl5pPr marL="1728000" indent="-432000">
              <a:lnSpc>
                <a:spcPts val="2436"/>
              </a:lnSpc>
              <a:spcBef>
                <a:spcPts val="0"/>
              </a:spcBef>
              <a:buFont typeface="Trebuchet MS" panose="020B0603020202020204" pitchFamily="34" charset="0"/>
              <a:buChar char="–"/>
              <a:defRPr sz="1900">
                <a:solidFill>
                  <a:srgbClr val="5467AE"/>
                </a:solidFill>
              </a:defRPr>
            </a:lvl5pPr>
            <a:lvl6pPr marL="2160000" indent="-432000">
              <a:lnSpc>
                <a:spcPts val="2436"/>
              </a:lnSpc>
              <a:spcBef>
                <a:spcPts val="0"/>
              </a:spcBef>
              <a:buFont typeface="Trebuchet MS" panose="020B0603020202020204" pitchFamily="34" charset="0"/>
              <a:buChar char="–"/>
              <a:defRPr sz="1900">
                <a:solidFill>
                  <a:srgbClr val="5467AE"/>
                </a:solidFill>
              </a:defRPr>
            </a:lvl6pPr>
            <a:lvl7pPr marL="2592000" indent="-432000">
              <a:lnSpc>
                <a:spcPts val="2436"/>
              </a:lnSpc>
              <a:spcBef>
                <a:spcPts val="0"/>
              </a:spcBef>
              <a:buFont typeface="Trebuchet MS" panose="020B0603020202020204" pitchFamily="34" charset="0"/>
              <a:buChar char="–"/>
              <a:defRPr sz="1900">
                <a:solidFill>
                  <a:srgbClr val="5467AE"/>
                </a:solidFill>
              </a:defRPr>
            </a:lvl7pPr>
            <a:lvl8pPr marL="3024000" indent="-432000">
              <a:lnSpc>
                <a:spcPts val="2436"/>
              </a:lnSpc>
              <a:buFont typeface="Trebuchet MS" panose="020B0603020202020204" pitchFamily="34" charset="0"/>
              <a:buChar char="–"/>
              <a:defRPr sz="1950">
                <a:solidFill>
                  <a:srgbClr val="5467AE"/>
                </a:solidFill>
              </a:defRPr>
            </a:lvl8pPr>
            <a:lvl9pPr marL="3024000" indent="-432000">
              <a:lnSpc>
                <a:spcPts val="6500"/>
              </a:lnSpc>
              <a:spcBef>
                <a:spcPts val="0"/>
              </a:spcBef>
              <a:buFont typeface="Trebuchet MS" panose="020B0603020202020204" pitchFamily="34" charset="0"/>
              <a:buChar char="–"/>
              <a:defRPr>
                <a:solidFill>
                  <a:srgbClr val="5467AE"/>
                </a:solidFill>
              </a:defRPr>
            </a:lvl9pPr>
          </a:lstStyle>
          <a:p>
            <a:pPr lvl="0"/>
            <a:r>
              <a:rPr lang="nl-NL"/>
              <a:t>Platte tekst</a:t>
            </a:r>
          </a:p>
          <a:p>
            <a:pPr lvl="1"/>
            <a:r>
              <a:rPr lang="nl-NL" err="1"/>
              <a:t>Bullets</a:t>
            </a:r>
            <a:endParaRPr lang="nl-NL"/>
          </a:p>
        </p:txBody>
      </p:sp>
      <p:sp>
        <p:nvSpPr>
          <p:cNvPr id="9" name="Tijdelijke aanduiding voor afbeelding 3">
            <a:extLst>
              <a:ext uri="{FF2B5EF4-FFF2-40B4-BE49-F238E27FC236}">
                <a16:creationId xmlns:a16="http://schemas.microsoft.com/office/drawing/2014/main" id="{96A601FF-5AC2-4F32-85FB-A32879319E80}"/>
              </a:ext>
              <a:ext uri="{C183D7F6-B498-43B3-948B-1728B52AA6E4}">
                <adec:decorative xmlns:adec="http://schemas.microsoft.com/office/drawing/2017/decorative" val="1"/>
              </a:ext>
            </a:extLst>
          </p:cNvPr>
          <p:cNvSpPr>
            <a:spLocks noGrp="1"/>
          </p:cNvSpPr>
          <p:nvPr>
            <p:ph type="pic" sz="quarter" idx="15" hasCustomPrompt="1"/>
          </p:nvPr>
        </p:nvSpPr>
        <p:spPr>
          <a:xfrm>
            <a:off x="435600" y="0"/>
            <a:ext cx="3488400" cy="5140800"/>
          </a:xfrm>
          <a:prstGeom prst="rect">
            <a:avLst/>
          </a:prstGeom>
          <a:noFill/>
        </p:spPr>
        <p:txBody>
          <a:bodyPr/>
          <a:lstStyle>
            <a:lvl1pPr marL="0" indent="0">
              <a:buNone/>
              <a:defRPr>
                <a:solidFill>
                  <a:srgbClr val="5467AE"/>
                </a:solidFill>
                <a:latin typeface="Century Gothic" panose="020B0502020202020204" pitchFamily="34" charset="0"/>
              </a:defRPr>
            </a:lvl1pPr>
          </a:lstStyle>
          <a:p>
            <a:r>
              <a:rPr lang="nl-NL"/>
              <a:t>Klik om een afbeelding in te voegen</a:t>
            </a:r>
          </a:p>
        </p:txBody>
      </p:sp>
    </p:spTree>
    <p:extLst>
      <p:ext uri="{BB962C8B-B14F-4D97-AF65-F5344CB8AC3E}">
        <p14:creationId xmlns:p14="http://schemas.microsoft.com/office/powerpoint/2010/main" val="298845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Afbeelding groot">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E2F39A0A-9AE3-4252-BB83-174B6E23E890}"/>
              </a:ext>
              <a:ext uri="{C183D7F6-B498-43B3-948B-1728B52AA6E4}">
                <adec:decorative xmlns:adec="http://schemas.microsoft.com/office/drawing/2017/decorative" val="1"/>
              </a:ext>
            </a:extLst>
          </p:cNvPr>
          <p:cNvSpPr>
            <a:spLocks noGrp="1"/>
          </p:cNvSpPr>
          <p:nvPr>
            <p:ph type="pic" sz="quarter" idx="15" hasCustomPrompt="1"/>
          </p:nvPr>
        </p:nvSpPr>
        <p:spPr>
          <a:xfrm>
            <a:off x="0" y="0"/>
            <a:ext cx="9144000" cy="5143500"/>
          </a:xfrm>
          <a:prstGeom prst="rect">
            <a:avLst/>
          </a:prstGeom>
        </p:spPr>
        <p:txBody>
          <a:bodyPr/>
          <a:lstStyle>
            <a:lvl1pPr marL="0" indent="0">
              <a:buNone/>
              <a:defRPr>
                <a:solidFill>
                  <a:srgbClr val="5467AE"/>
                </a:solidFill>
                <a:latin typeface="Century Gothic" panose="020B0502020202020204" pitchFamily="34" charset="0"/>
              </a:defRPr>
            </a:lvl1pPr>
          </a:lstStyle>
          <a:p>
            <a:r>
              <a:rPr lang="nl-NL">
                <a:latin typeface="Century Gothic" panose="020B0502020202020204" pitchFamily="34" charset="0"/>
              </a:rPr>
              <a:t>Klik om een afbeelding in te voegen</a:t>
            </a:r>
            <a:endParaRPr lang="nl-NL"/>
          </a:p>
        </p:txBody>
      </p:sp>
      <p:sp>
        <p:nvSpPr>
          <p:cNvPr id="7" name="Rechthoek 6">
            <a:extLst>
              <a:ext uri="{FF2B5EF4-FFF2-40B4-BE49-F238E27FC236}">
                <a16:creationId xmlns:a16="http://schemas.microsoft.com/office/drawing/2014/main" id="{3270AA8E-C917-4BD8-BA0C-5547C99614FB}"/>
              </a:ext>
              <a:ext uri="{C183D7F6-B498-43B3-948B-1728B52AA6E4}">
                <adec:decorative xmlns:adec="http://schemas.microsoft.com/office/drawing/2017/decorative" val="1"/>
              </a:ext>
            </a:extLst>
          </p:cNvPr>
          <p:cNvSpPr/>
          <p:nvPr userDrawn="1"/>
        </p:nvSpPr>
        <p:spPr>
          <a:xfrm>
            <a:off x="3600" y="885600"/>
            <a:ext cx="4129200" cy="3481200"/>
          </a:xfrm>
          <a:prstGeom prst="rect">
            <a:avLst/>
          </a:prstGeom>
          <a:solidFill>
            <a:srgbClr val="5467A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013"/>
          </a:p>
        </p:txBody>
      </p:sp>
      <p:sp>
        <p:nvSpPr>
          <p:cNvPr id="10" name="Rechthoek 9">
            <a:extLst>
              <a:ext uri="{FF2B5EF4-FFF2-40B4-BE49-F238E27FC236}">
                <a16:creationId xmlns:a16="http://schemas.microsoft.com/office/drawing/2014/main" id="{88C541FC-1A09-4B1F-8B3D-E5C4E8C85472}"/>
              </a:ext>
              <a:ext uri="{C183D7F6-B498-43B3-948B-1728B52AA6E4}">
                <adec:decorative xmlns:adec="http://schemas.microsoft.com/office/drawing/2017/decorative" val="1"/>
              </a:ext>
            </a:extLst>
          </p:cNvPr>
          <p:cNvSpPr/>
          <p:nvPr userDrawn="1"/>
        </p:nvSpPr>
        <p:spPr>
          <a:xfrm>
            <a:off x="8488800" y="885600"/>
            <a:ext cx="655200" cy="3481200"/>
          </a:xfrm>
          <a:prstGeom prst="rect">
            <a:avLst/>
          </a:prstGeom>
          <a:solidFill>
            <a:srgbClr val="BF106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013"/>
          </a:p>
        </p:txBody>
      </p:sp>
      <p:sp>
        <p:nvSpPr>
          <p:cNvPr id="11" name="Tijdelijke aanduiding voor tekst 8">
            <a:extLst>
              <a:ext uri="{FF2B5EF4-FFF2-40B4-BE49-F238E27FC236}">
                <a16:creationId xmlns:a16="http://schemas.microsoft.com/office/drawing/2014/main" id="{EC370639-5E57-4E7A-AA88-5120EEA26887}"/>
              </a:ext>
              <a:ext uri="{C183D7F6-B498-43B3-948B-1728B52AA6E4}">
                <adec:decorative xmlns:adec="http://schemas.microsoft.com/office/drawing/2017/decorative" val="1"/>
              </a:ext>
            </a:extLst>
          </p:cNvPr>
          <p:cNvSpPr>
            <a:spLocks noGrp="1"/>
          </p:cNvSpPr>
          <p:nvPr>
            <p:ph type="body" sz="quarter" idx="10"/>
          </p:nvPr>
        </p:nvSpPr>
        <p:spPr>
          <a:xfrm>
            <a:off x="655201" y="1332001"/>
            <a:ext cx="2817516" cy="909176"/>
          </a:xfrm>
          <a:prstGeom prst="rect">
            <a:avLst/>
          </a:prstGeom>
        </p:spPr>
        <p:txBody>
          <a:bodyPr/>
          <a:lstStyle>
            <a:lvl1pPr marL="0" indent="0">
              <a:lnSpc>
                <a:spcPts val="3411"/>
              </a:lnSpc>
              <a:spcBef>
                <a:spcPts val="0"/>
              </a:spcBef>
              <a:buNone/>
              <a:defRPr sz="2400" b="1">
                <a:solidFill>
                  <a:schemeClr val="bg1"/>
                </a:solidFill>
                <a:latin typeface="Century Gothic" panose="020B050202020202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nl-NL" sz="2800">
                <a:latin typeface="Century Gothic" panose="020B0502020202020204" pitchFamily="34" charset="0"/>
              </a:rPr>
              <a:t>Klikken om de tekststijl van het model te bewerken</a:t>
            </a:r>
          </a:p>
        </p:txBody>
      </p:sp>
      <p:sp>
        <p:nvSpPr>
          <p:cNvPr id="12" name="Tijdelijke aanduiding voor tekst 6">
            <a:extLst>
              <a:ext uri="{FF2B5EF4-FFF2-40B4-BE49-F238E27FC236}">
                <a16:creationId xmlns:a16="http://schemas.microsoft.com/office/drawing/2014/main" id="{33006379-5E45-4FB6-9AC9-B52E7A257C77}"/>
              </a:ext>
              <a:ext uri="{C183D7F6-B498-43B3-948B-1728B52AA6E4}">
                <adec:decorative xmlns:adec="http://schemas.microsoft.com/office/drawing/2017/decorative" val="1"/>
              </a:ext>
            </a:extLst>
          </p:cNvPr>
          <p:cNvSpPr>
            <a:spLocks noGrp="1"/>
          </p:cNvSpPr>
          <p:nvPr>
            <p:ph type="body" sz="quarter" idx="11" hasCustomPrompt="1"/>
          </p:nvPr>
        </p:nvSpPr>
        <p:spPr>
          <a:xfrm>
            <a:off x="655201" y="2241176"/>
            <a:ext cx="2817515" cy="1902423"/>
          </a:xfrm>
          <a:prstGeom prst="rect">
            <a:avLst/>
          </a:prstGeom>
        </p:spPr>
        <p:txBody>
          <a:bodyPr/>
          <a:lstStyle>
            <a:lvl1pPr marL="0" indent="0">
              <a:lnSpc>
                <a:spcPts val="2436"/>
              </a:lnSpc>
              <a:spcBef>
                <a:spcPts val="0"/>
              </a:spcBef>
              <a:buFont typeface="Arial" panose="020B0604020202020204" pitchFamily="34" charset="0"/>
              <a:buNone/>
              <a:defRPr sz="1900">
                <a:solidFill>
                  <a:schemeClr val="bg1"/>
                </a:solidFill>
                <a:latin typeface="Century Gothic" panose="020B0502020202020204" pitchFamily="34" charset="0"/>
              </a:defRPr>
            </a:lvl1pPr>
            <a:lvl2pPr marL="0" indent="-432000">
              <a:lnSpc>
                <a:spcPts val="2436"/>
              </a:lnSpc>
              <a:spcBef>
                <a:spcPts val="0"/>
              </a:spcBef>
              <a:buFont typeface="Arial" panose="020B0604020202020204" pitchFamily="34" charset="0"/>
              <a:buChar char="•"/>
              <a:defRPr sz="1900">
                <a:solidFill>
                  <a:schemeClr val="bg1"/>
                </a:solidFill>
                <a:latin typeface="Century Gothic" panose="020B0502020202020204" pitchFamily="34" charset="0"/>
              </a:defRPr>
            </a:lvl2pPr>
            <a:lvl3pPr marL="774900" indent="-342900">
              <a:lnSpc>
                <a:spcPts val="2436"/>
              </a:lnSpc>
              <a:spcBef>
                <a:spcPts val="0"/>
              </a:spcBef>
              <a:buFont typeface="Trebuchet MS" panose="020B0603020202020204" pitchFamily="34" charset="0"/>
              <a:buChar char="–"/>
              <a:defRPr sz="1900">
                <a:solidFill>
                  <a:schemeClr val="bg1"/>
                </a:solidFill>
                <a:latin typeface="Century Gothic" panose="020B0502020202020204" pitchFamily="34" charset="0"/>
              </a:defRPr>
            </a:lvl3pPr>
            <a:lvl4pPr marL="1296000" indent="-432000">
              <a:lnSpc>
                <a:spcPts val="2436"/>
              </a:lnSpc>
              <a:spcBef>
                <a:spcPts val="0"/>
              </a:spcBef>
              <a:buFont typeface="Trebuchet MS" panose="020B0603020202020204" pitchFamily="34" charset="0"/>
              <a:buChar char="–"/>
              <a:defRPr sz="1900">
                <a:solidFill>
                  <a:schemeClr val="bg1"/>
                </a:solidFill>
                <a:latin typeface="Century Gothic" panose="020B0502020202020204" pitchFamily="34" charset="0"/>
              </a:defRPr>
            </a:lvl4pPr>
            <a:lvl5pPr marL="1728000" indent="-432000">
              <a:lnSpc>
                <a:spcPts val="2436"/>
              </a:lnSpc>
              <a:spcBef>
                <a:spcPts val="0"/>
              </a:spcBef>
              <a:buFont typeface="Trebuchet MS" panose="020B0603020202020204" pitchFamily="34" charset="0"/>
              <a:buChar char="–"/>
              <a:defRPr sz="1900">
                <a:solidFill>
                  <a:schemeClr val="bg1"/>
                </a:solidFill>
              </a:defRPr>
            </a:lvl5pPr>
            <a:lvl6pPr marL="2160000" indent="-432000">
              <a:lnSpc>
                <a:spcPts val="2436"/>
              </a:lnSpc>
              <a:spcBef>
                <a:spcPts val="0"/>
              </a:spcBef>
              <a:buFont typeface="Trebuchet MS" panose="020B0603020202020204" pitchFamily="34" charset="0"/>
              <a:buChar char="–"/>
              <a:defRPr sz="1900">
                <a:solidFill>
                  <a:schemeClr val="bg1"/>
                </a:solidFill>
              </a:defRPr>
            </a:lvl6pPr>
            <a:lvl7pPr marL="2592000" indent="-432000">
              <a:lnSpc>
                <a:spcPts val="2436"/>
              </a:lnSpc>
              <a:spcBef>
                <a:spcPts val="0"/>
              </a:spcBef>
              <a:buFont typeface="Trebuchet MS" panose="020B0603020202020204" pitchFamily="34" charset="0"/>
              <a:buChar char="–"/>
              <a:defRPr sz="1950">
                <a:solidFill>
                  <a:srgbClr val="5467AE"/>
                </a:solidFill>
              </a:defRPr>
            </a:lvl7pPr>
            <a:lvl8pPr marL="3024000" indent="-432000">
              <a:lnSpc>
                <a:spcPts val="2436"/>
              </a:lnSpc>
              <a:buFont typeface="Trebuchet MS" panose="020B0603020202020204" pitchFamily="34" charset="0"/>
              <a:buChar char="–"/>
              <a:defRPr sz="1950">
                <a:solidFill>
                  <a:schemeClr val="bg1"/>
                </a:solidFill>
              </a:defRPr>
            </a:lvl8pPr>
            <a:lvl9pPr marL="3024000" indent="-432000">
              <a:lnSpc>
                <a:spcPts val="6500"/>
              </a:lnSpc>
              <a:spcBef>
                <a:spcPts val="0"/>
              </a:spcBef>
              <a:buFont typeface="Trebuchet MS" panose="020B0603020202020204" pitchFamily="34" charset="0"/>
              <a:buChar char="–"/>
              <a:defRPr>
                <a:solidFill>
                  <a:srgbClr val="5467AE"/>
                </a:solidFill>
              </a:defRPr>
            </a:lvl9pPr>
          </a:lstStyle>
          <a:p>
            <a:pPr lvl="0"/>
            <a:r>
              <a:rPr lang="nl-NL"/>
              <a:t>Platte tekst</a:t>
            </a:r>
          </a:p>
          <a:p>
            <a:pPr lvl="1"/>
            <a:r>
              <a:rPr lang="nl-NL" sz="1950" err="1"/>
              <a:t>Bullets</a:t>
            </a:r>
            <a:endParaRPr lang="nl-NL"/>
          </a:p>
        </p:txBody>
      </p:sp>
    </p:spTree>
    <p:extLst>
      <p:ext uri="{BB962C8B-B14F-4D97-AF65-F5344CB8AC3E}">
        <p14:creationId xmlns:p14="http://schemas.microsoft.com/office/powerpoint/2010/main" val="416569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Tabel">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06EAF0D-9FFE-4BBD-A575-EAF8D8BC5AD2}"/>
              </a:ext>
              <a:ext uri="{C183D7F6-B498-43B3-948B-1728B52AA6E4}">
                <adec:decorative xmlns:adec="http://schemas.microsoft.com/office/drawing/2017/decorative" val="1"/>
              </a:ext>
            </a:extLst>
          </p:cNvPr>
          <p:cNvSpPr>
            <a:spLocks noGrp="1"/>
          </p:cNvSpPr>
          <p:nvPr>
            <p:ph type="body" sz="quarter" idx="10" hasCustomPrompt="1"/>
          </p:nvPr>
        </p:nvSpPr>
        <p:spPr>
          <a:xfrm>
            <a:off x="655199" y="885600"/>
            <a:ext cx="7833602" cy="342565"/>
          </a:xfrm>
          <a:prstGeom prst="rect">
            <a:avLst/>
          </a:prstGeom>
        </p:spPr>
        <p:txBody>
          <a:bodyPr/>
          <a:lstStyle>
            <a:lvl1pPr marL="0" indent="0">
              <a:lnSpc>
                <a:spcPts val="2361"/>
              </a:lnSpc>
              <a:spcBef>
                <a:spcPts val="0"/>
              </a:spcBef>
              <a:buNone/>
              <a:defRPr sz="2400" b="1">
                <a:solidFill>
                  <a:schemeClr val="accent1"/>
                </a:solidFill>
                <a:latin typeface="Century Gothic" panose="020B0502020202020204" pitchFamily="34" charset="0"/>
              </a:defRPr>
            </a:lvl1pPr>
            <a:lvl2pPr marL="342900" indent="0">
              <a:buNone/>
              <a:defRPr b="1">
                <a:solidFill>
                  <a:srgbClr val="5467AE"/>
                </a:solidFill>
                <a:latin typeface="Century Gothic" panose="020B0502020202020204" pitchFamily="34" charset="0"/>
              </a:defRPr>
            </a:lvl2pPr>
            <a:lvl3pPr marL="685800" indent="0">
              <a:buNone/>
              <a:defRPr b="1">
                <a:solidFill>
                  <a:srgbClr val="5467AE"/>
                </a:solidFill>
                <a:latin typeface="Century Gothic" panose="020B0502020202020204" pitchFamily="34" charset="0"/>
              </a:defRPr>
            </a:lvl3pPr>
            <a:lvl4pPr marL="1028700" indent="0">
              <a:buNone/>
              <a:defRPr b="1">
                <a:solidFill>
                  <a:srgbClr val="5467AE"/>
                </a:solidFill>
                <a:latin typeface="Century Gothic" panose="020B0502020202020204" pitchFamily="34" charset="0"/>
              </a:defRPr>
            </a:lvl4pPr>
            <a:lvl5pPr marL="1371600" indent="0">
              <a:buNone/>
              <a:defRPr b="1">
                <a:solidFill>
                  <a:srgbClr val="5467AE"/>
                </a:solidFill>
                <a:latin typeface="Century Gothic" panose="020B0502020202020204" pitchFamily="34" charset="0"/>
              </a:defRPr>
            </a:lvl5pPr>
          </a:lstStyle>
          <a:p>
            <a:pPr lvl="0"/>
            <a:r>
              <a:rPr lang="nl-NL"/>
              <a:t>Titel</a:t>
            </a:r>
          </a:p>
        </p:txBody>
      </p:sp>
      <p:sp>
        <p:nvSpPr>
          <p:cNvPr id="11" name="Tijdelijke aanduiding voor tekst 2">
            <a:extLst>
              <a:ext uri="{FF2B5EF4-FFF2-40B4-BE49-F238E27FC236}">
                <a16:creationId xmlns:a16="http://schemas.microsoft.com/office/drawing/2014/main" id="{211D1DE0-419B-4079-B0CD-B0F1228B9FB1}"/>
              </a:ext>
              <a:ext uri="{C183D7F6-B498-43B3-948B-1728B52AA6E4}">
                <adec:decorative xmlns:adec="http://schemas.microsoft.com/office/drawing/2017/decorative" val="1"/>
              </a:ext>
            </a:extLst>
          </p:cNvPr>
          <p:cNvSpPr>
            <a:spLocks noGrp="1"/>
          </p:cNvSpPr>
          <p:nvPr>
            <p:ph type="body" sz="quarter" idx="11" hasCustomPrompt="1"/>
          </p:nvPr>
        </p:nvSpPr>
        <p:spPr>
          <a:xfrm>
            <a:off x="655199" y="1246096"/>
            <a:ext cx="7833602" cy="286870"/>
          </a:xfrm>
          <a:prstGeom prst="rect">
            <a:avLst/>
          </a:prstGeom>
        </p:spPr>
        <p:txBody>
          <a:bodyPr/>
          <a:lstStyle>
            <a:lvl1pPr marL="0" indent="0">
              <a:buNone/>
              <a:defRPr sz="1300" b="1">
                <a:solidFill>
                  <a:schemeClr val="tx1"/>
                </a:solidFill>
                <a:latin typeface="Century Gothic" panose="020B0502020202020204" pitchFamily="34" charset="0"/>
              </a:defRPr>
            </a:lvl1pPr>
            <a:lvl2pPr marL="342900" indent="0">
              <a:buNone/>
              <a:defRPr b="1">
                <a:solidFill>
                  <a:srgbClr val="5467AE"/>
                </a:solidFill>
                <a:latin typeface="Century Gothic" panose="020B0502020202020204" pitchFamily="34" charset="0"/>
              </a:defRPr>
            </a:lvl2pPr>
            <a:lvl3pPr marL="685800" indent="0">
              <a:buNone/>
              <a:defRPr b="1">
                <a:solidFill>
                  <a:srgbClr val="5467AE"/>
                </a:solidFill>
                <a:latin typeface="Century Gothic" panose="020B0502020202020204" pitchFamily="34" charset="0"/>
              </a:defRPr>
            </a:lvl3pPr>
            <a:lvl4pPr marL="1028700" indent="0">
              <a:buNone/>
              <a:defRPr b="1">
                <a:solidFill>
                  <a:srgbClr val="5467AE"/>
                </a:solidFill>
                <a:latin typeface="Century Gothic" panose="020B0502020202020204" pitchFamily="34" charset="0"/>
              </a:defRPr>
            </a:lvl4pPr>
            <a:lvl5pPr marL="1371600" indent="0">
              <a:buNone/>
              <a:defRPr b="1">
                <a:solidFill>
                  <a:srgbClr val="5467AE"/>
                </a:solidFill>
                <a:latin typeface="Century Gothic" panose="020B0502020202020204" pitchFamily="34" charset="0"/>
              </a:defRPr>
            </a:lvl5pPr>
          </a:lstStyle>
          <a:p>
            <a:pPr lvl="0"/>
            <a:r>
              <a:rPr lang="nl-NL"/>
              <a:t>Subtitel</a:t>
            </a:r>
          </a:p>
        </p:txBody>
      </p:sp>
    </p:spTree>
    <p:extLst>
      <p:ext uri="{BB962C8B-B14F-4D97-AF65-F5344CB8AC3E}">
        <p14:creationId xmlns:p14="http://schemas.microsoft.com/office/powerpoint/2010/main" val="463045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Grafiek">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306EAF0D-9FFE-4BBD-A575-EAF8D8BC5AD2}"/>
              </a:ext>
              <a:ext uri="{C183D7F6-B498-43B3-948B-1728B52AA6E4}">
                <adec:decorative xmlns:adec="http://schemas.microsoft.com/office/drawing/2017/decorative" val="1"/>
              </a:ext>
            </a:extLst>
          </p:cNvPr>
          <p:cNvSpPr>
            <a:spLocks noGrp="1"/>
          </p:cNvSpPr>
          <p:nvPr>
            <p:ph type="body" sz="quarter" idx="10" hasCustomPrompt="1"/>
          </p:nvPr>
        </p:nvSpPr>
        <p:spPr>
          <a:xfrm>
            <a:off x="655199" y="885600"/>
            <a:ext cx="7833602" cy="342565"/>
          </a:xfrm>
          <a:prstGeom prst="rect">
            <a:avLst/>
          </a:prstGeom>
        </p:spPr>
        <p:txBody>
          <a:bodyPr/>
          <a:lstStyle>
            <a:lvl1pPr marL="0" indent="0">
              <a:lnSpc>
                <a:spcPts val="2361"/>
              </a:lnSpc>
              <a:spcBef>
                <a:spcPts val="0"/>
              </a:spcBef>
              <a:buNone/>
              <a:defRPr sz="2400" b="1">
                <a:solidFill>
                  <a:schemeClr val="accent1"/>
                </a:solidFill>
                <a:latin typeface="Century Gothic" panose="020B0502020202020204" pitchFamily="34" charset="0"/>
              </a:defRPr>
            </a:lvl1pPr>
            <a:lvl2pPr marL="342900" indent="0">
              <a:buNone/>
              <a:defRPr b="1">
                <a:solidFill>
                  <a:srgbClr val="5467AE"/>
                </a:solidFill>
                <a:latin typeface="Century Gothic" panose="020B0502020202020204" pitchFamily="34" charset="0"/>
              </a:defRPr>
            </a:lvl2pPr>
            <a:lvl3pPr marL="685800" indent="0">
              <a:buNone/>
              <a:defRPr b="1">
                <a:solidFill>
                  <a:srgbClr val="5467AE"/>
                </a:solidFill>
                <a:latin typeface="Century Gothic" panose="020B0502020202020204" pitchFamily="34" charset="0"/>
              </a:defRPr>
            </a:lvl3pPr>
            <a:lvl4pPr marL="1028700" indent="0">
              <a:buNone/>
              <a:defRPr b="1">
                <a:solidFill>
                  <a:srgbClr val="5467AE"/>
                </a:solidFill>
                <a:latin typeface="Century Gothic" panose="020B0502020202020204" pitchFamily="34" charset="0"/>
              </a:defRPr>
            </a:lvl4pPr>
            <a:lvl5pPr marL="1371600" indent="0">
              <a:buNone/>
              <a:defRPr b="1">
                <a:solidFill>
                  <a:srgbClr val="5467AE"/>
                </a:solidFill>
                <a:latin typeface="Century Gothic" panose="020B0502020202020204" pitchFamily="34" charset="0"/>
              </a:defRPr>
            </a:lvl5pPr>
          </a:lstStyle>
          <a:p>
            <a:pPr lvl="0"/>
            <a:r>
              <a:rPr lang="nl-NL"/>
              <a:t>Titel</a:t>
            </a:r>
          </a:p>
        </p:txBody>
      </p:sp>
      <p:sp>
        <p:nvSpPr>
          <p:cNvPr id="11" name="Tijdelijke aanduiding voor tekst 2">
            <a:extLst>
              <a:ext uri="{FF2B5EF4-FFF2-40B4-BE49-F238E27FC236}">
                <a16:creationId xmlns:a16="http://schemas.microsoft.com/office/drawing/2014/main" id="{211D1DE0-419B-4079-B0CD-B0F1228B9FB1}"/>
              </a:ext>
              <a:ext uri="{C183D7F6-B498-43B3-948B-1728B52AA6E4}">
                <adec:decorative xmlns:adec="http://schemas.microsoft.com/office/drawing/2017/decorative" val="1"/>
              </a:ext>
            </a:extLst>
          </p:cNvPr>
          <p:cNvSpPr>
            <a:spLocks noGrp="1"/>
          </p:cNvSpPr>
          <p:nvPr>
            <p:ph type="body" sz="quarter" idx="11" hasCustomPrompt="1"/>
          </p:nvPr>
        </p:nvSpPr>
        <p:spPr>
          <a:xfrm>
            <a:off x="655199" y="1246096"/>
            <a:ext cx="7833602" cy="286870"/>
          </a:xfrm>
          <a:prstGeom prst="rect">
            <a:avLst/>
          </a:prstGeom>
        </p:spPr>
        <p:txBody>
          <a:bodyPr/>
          <a:lstStyle>
            <a:lvl1pPr marL="0" indent="0">
              <a:buNone/>
              <a:defRPr sz="1300" b="1">
                <a:solidFill>
                  <a:schemeClr val="tx1"/>
                </a:solidFill>
                <a:latin typeface="Century Gothic" panose="020B0502020202020204" pitchFamily="34" charset="0"/>
              </a:defRPr>
            </a:lvl1pPr>
            <a:lvl2pPr marL="342900" indent="0">
              <a:buNone/>
              <a:defRPr b="1">
                <a:solidFill>
                  <a:srgbClr val="5467AE"/>
                </a:solidFill>
                <a:latin typeface="Century Gothic" panose="020B0502020202020204" pitchFamily="34" charset="0"/>
              </a:defRPr>
            </a:lvl2pPr>
            <a:lvl3pPr marL="685800" indent="0">
              <a:buNone/>
              <a:defRPr b="1">
                <a:solidFill>
                  <a:srgbClr val="5467AE"/>
                </a:solidFill>
                <a:latin typeface="Century Gothic" panose="020B0502020202020204" pitchFamily="34" charset="0"/>
              </a:defRPr>
            </a:lvl3pPr>
            <a:lvl4pPr marL="1028700" indent="0">
              <a:buNone/>
              <a:defRPr b="1">
                <a:solidFill>
                  <a:srgbClr val="5467AE"/>
                </a:solidFill>
                <a:latin typeface="Century Gothic" panose="020B0502020202020204" pitchFamily="34" charset="0"/>
              </a:defRPr>
            </a:lvl4pPr>
            <a:lvl5pPr marL="1371600" indent="0">
              <a:buNone/>
              <a:defRPr b="1">
                <a:solidFill>
                  <a:srgbClr val="5467AE"/>
                </a:solidFill>
                <a:latin typeface="Century Gothic" panose="020B0502020202020204" pitchFamily="34" charset="0"/>
              </a:defRPr>
            </a:lvl5pPr>
          </a:lstStyle>
          <a:p>
            <a:pPr lvl="0"/>
            <a:r>
              <a:rPr lang="nl-NL"/>
              <a:t>Subtitel</a:t>
            </a:r>
          </a:p>
        </p:txBody>
      </p:sp>
      <p:sp>
        <p:nvSpPr>
          <p:cNvPr id="4" name="Tijdelijke aanduiding voor grafiek 3">
            <a:extLst>
              <a:ext uri="{FF2B5EF4-FFF2-40B4-BE49-F238E27FC236}">
                <a16:creationId xmlns:a16="http://schemas.microsoft.com/office/drawing/2014/main" id="{417878C2-BF76-415A-9B27-5CA080775B8C}"/>
              </a:ext>
              <a:ext uri="{C183D7F6-B498-43B3-948B-1728B52AA6E4}">
                <adec:decorative xmlns:adec="http://schemas.microsoft.com/office/drawing/2017/decorative" val="1"/>
              </a:ext>
            </a:extLst>
          </p:cNvPr>
          <p:cNvSpPr>
            <a:spLocks noGrp="1"/>
          </p:cNvSpPr>
          <p:nvPr>
            <p:ph type="chart" sz="quarter" idx="12" hasCustomPrompt="1"/>
          </p:nvPr>
        </p:nvSpPr>
        <p:spPr>
          <a:xfrm>
            <a:off x="655638" y="1533524"/>
            <a:ext cx="7833163" cy="2833275"/>
          </a:xfrm>
          <a:prstGeom prst="rect">
            <a:avLst/>
          </a:prstGeom>
        </p:spPr>
        <p:txBody>
          <a:bodyPr/>
          <a:lstStyle>
            <a:lvl1pPr marL="0" indent="0">
              <a:buNone/>
              <a:defRPr>
                <a:solidFill>
                  <a:schemeClr val="accent1"/>
                </a:solidFill>
                <a:latin typeface="Century Gothic" panose="020B0502020202020204" pitchFamily="34" charset="0"/>
              </a:defRPr>
            </a:lvl1pPr>
          </a:lstStyle>
          <a:p>
            <a:r>
              <a:rPr lang="nl-NL">
                <a:latin typeface="Century Gothic" panose="020B0502020202020204" pitchFamily="34" charset="0"/>
              </a:rPr>
              <a:t>Klik om een grafiek toe te voegen</a:t>
            </a:r>
            <a:endParaRPr lang="nl-NL"/>
          </a:p>
        </p:txBody>
      </p:sp>
    </p:spTree>
    <p:extLst>
      <p:ext uri="{BB962C8B-B14F-4D97-AF65-F5344CB8AC3E}">
        <p14:creationId xmlns:p14="http://schemas.microsoft.com/office/powerpoint/2010/main" val="339849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10" name="Tijdelijke aanduiding voor afbeelding 3">
            <a:extLst>
              <a:ext uri="{FF2B5EF4-FFF2-40B4-BE49-F238E27FC236}">
                <a16:creationId xmlns:a16="http://schemas.microsoft.com/office/drawing/2014/main" id="{0718542E-390D-42D6-8CCA-ED875A646391}"/>
              </a:ext>
              <a:ext uri="{C183D7F6-B498-43B3-948B-1728B52AA6E4}">
                <adec:decorative xmlns:adec="http://schemas.microsoft.com/office/drawing/2017/decorative" val="1"/>
              </a:ext>
            </a:extLst>
          </p:cNvPr>
          <p:cNvSpPr>
            <a:spLocks noGrp="1"/>
          </p:cNvSpPr>
          <p:nvPr>
            <p:ph type="pic" sz="quarter" idx="16" hasCustomPrompt="1"/>
          </p:nvPr>
        </p:nvSpPr>
        <p:spPr>
          <a:xfrm>
            <a:off x="0" y="885600"/>
            <a:ext cx="6955200" cy="3481200"/>
          </a:xfrm>
          <a:prstGeom prst="rect">
            <a:avLst/>
          </a:prstGeom>
          <a:solidFill>
            <a:schemeClr val="bg1"/>
          </a:solidFill>
        </p:spPr>
        <p:txBody>
          <a:bodyPr/>
          <a:lstStyle>
            <a:lvl1pPr marL="0" indent="0">
              <a:buNone/>
              <a:defRPr>
                <a:solidFill>
                  <a:srgbClr val="5467AE"/>
                </a:solidFill>
                <a:latin typeface="Century Gothic" panose="020B0502020202020204" pitchFamily="34" charset="0"/>
              </a:defRPr>
            </a:lvl1pPr>
          </a:lstStyle>
          <a:p>
            <a:r>
              <a:rPr lang="nl-NL"/>
              <a:t>Klik om een afbeelding in te voegen</a:t>
            </a:r>
          </a:p>
        </p:txBody>
      </p:sp>
      <p:sp>
        <p:nvSpPr>
          <p:cNvPr id="5" name="Rechthoek 4">
            <a:extLst>
              <a:ext uri="{FF2B5EF4-FFF2-40B4-BE49-F238E27FC236}">
                <a16:creationId xmlns:a16="http://schemas.microsoft.com/office/drawing/2014/main" id="{B0E6811D-C91B-4329-90A0-59995A7C6FB0}"/>
              </a:ext>
              <a:ext uri="{C183D7F6-B498-43B3-948B-1728B52AA6E4}">
                <adec:decorative xmlns:adec="http://schemas.microsoft.com/office/drawing/2017/decorative" val="1"/>
              </a:ext>
            </a:extLst>
          </p:cNvPr>
          <p:cNvSpPr/>
          <p:nvPr userDrawn="1"/>
        </p:nvSpPr>
        <p:spPr>
          <a:xfrm>
            <a:off x="8920800" y="885600"/>
            <a:ext cx="223200" cy="34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013"/>
          </a:p>
        </p:txBody>
      </p:sp>
    </p:spTree>
    <p:extLst>
      <p:ext uri="{BB962C8B-B14F-4D97-AF65-F5344CB8AC3E}">
        <p14:creationId xmlns:p14="http://schemas.microsoft.com/office/powerpoint/2010/main" val="729518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B468DD25-6565-4AC6-B587-574E35FF0978}"/>
              </a:ext>
              <a:ext uri="{C183D7F6-B498-43B3-948B-1728B52AA6E4}">
                <adec:decorative xmlns:adec="http://schemas.microsoft.com/office/drawing/2017/decorative" val="1"/>
              </a:ext>
            </a:extLst>
          </p:cNvPr>
          <p:cNvSpPr/>
          <p:nvPr userDrawn="1"/>
        </p:nvSpPr>
        <p:spPr>
          <a:xfrm>
            <a:off x="0" y="885600"/>
            <a:ext cx="223200" cy="348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013"/>
          </a:p>
        </p:txBody>
      </p:sp>
      <p:sp>
        <p:nvSpPr>
          <p:cNvPr id="9" name="Rechthoek 8">
            <a:extLst>
              <a:ext uri="{FF2B5EF4-FFF2-40B4-BE49-F238E27FC236}">
                <a16:creationId xmlns:a16="http://schemas.microsoft.com/office/drawing/2014/main" id="{C374451C-44CD-4098-8C59-BEF18F3C2FEF}"/>
              </a:ext>
              <a:ext uri="{C183D7F6-B498-43B3-948B-1728B52AA6E4}">
                <adec:decorative xmlns:adec="http://schemas.microsoft.com/office/drawing/2017/decorative" val="1"/>
              </a:ext>
            </a:extLst>
          </p:cNvPr>
          <p:cNvSpPr/>
          <p:nvPr userDrawn="1"/>
        </p:nvSpPr>
        <p:spPr>
          <a:xfrm>
            <a:off x="8920800" y="885600"/>
            <a:ext cx="223200" cy="3481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sz="1013"/>
          </a:p>
        </p:txBody>
      </p:sp>
      <p:pic>
        <p:nvPicPr>
          <p:cNvPr id="5" name="Nuffic nieuw logo goed" descr="Logo Nuffic">
            <a:extLst>
              <a:ext uri="{FF2B5EF4-FFF2-40B4-BE49-F238E27FC236}">
                <a16:creationId xmlns:a16="http://schemas.microsoft.com/office/drawing/2014/main" id="{34E47F55-F3FF-44FD-BBFC-96BD83ED4D3D}"/>
              </a:ext>
              <a:ext uri="{C183D7F6-B498-43B3-948B-1728B52AA6E4}">
                <adec:decorative xmlns:adec="http://schemas.microsoft.com/office/drawing/2017/decorative" val="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11223" y="106661"/>
            <a:ext cx="1326033" cy="655340"/>
          </a:xfrm>
          <a:prstGeom prst="rect">
            <a:avLst/>
          </a:prstGeom>
        </p:spPr>
      </p:pic>
    </p:spTree>
    <p:extLst>
      <p:ext uri="{BB962C8B-B14F-4D97-AF65-F5344CB8AC3E}">
        <p14:creationId xmlns:p14="http://schemas.microsoft.com/office/powerpoint/2010/main" val="4287386515"/>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71" r:id="rId3"/>
    <p:sldLayoutId id="2147483664" r:id="rId4"/>
    <p:sldLayoutId id="2147483665" r:id="rId5"/>
    <p:sldLayoutId id="2147483666" r:id="rId6"/>
    <p:sldLayoutId id="2147483667" r:id="rId7"/>
    <p:sldLayoutId id="2147483669" r:id="rId8"/>
    <p:sldLayoutId id="2147483670" r:id="rId9"/>
    <p:sldLayoutId id="2147483668"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Click </a:t>
            </a:r>
            <a:r>
              <a:rPr lang="nl-NL" err="1"/>
              <a:t>to</a:t>
            </a:r>
            <a:r>
              <a:rPr lang="nl-NL"/>
              <a:t> </a:t>
            </a:r>
            <a:r>
              <a:rPr lang="nl-NL" err="1"/>
              <a:t>edit</a:t>
            </a:r>
            <a:r>
              <a:rPr lang="nl-NL"/>
              <a:t> Master </a:t>
            </a:r>
            <a:r>
              <a:rPr lang="nl-NL" err="1"/>
              <a:t>title</a:t>
            </a:r>
            <a:r>
              <a:rPr lang="nl-NL"/>
              <a:t> </a:t>
            </a:r>
            <a:r>
              <a:rPr lang="nl-NL" err="1"/>
              <a:t>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0C6F82-DDEE-D34D-B564-459D2C6A78B7}" type="datetimeFigureOut">
              <a:rPr lang="en-US" smtClean="0"/>
              <a:t>1/11/2021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E9A409-5ED4-AF42-BB5D-DDED3282FE8E}" type="slidenum">
              <a:rPr lang="en-US" smtClean="0"/>
              <a:t>‹#›</a:t>
            </a:fld>
            <a:endParaRPr lang="en-US"/>
          </a:p>
        </p:txBody>
      </p:sp>
    </p:spTree>
    <p:extLst>
      <p:ext uri="{BB962C8B-B14F-4D97-AF65-F5344CB8AC3E}">
        <p14:creationId xmlns:p14="http://schemas.microsoft.com/office/powerpoint/2010/main" val="42581553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nuffic.nl/en/subjects/orange-knowledge-programme/calls-joint-proposals-institutional-collaboration-projects-okp"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studyinholland.nl/dutch-education/studies?okp_qualified=yes" TargetMode="External"/><Relationship Id="rId2" Type="http://schemas.openxmlformats.org/officeDocument/2006/relationships/hyperlink" Target="https://www.studyinholland.nl/okp"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nuffic.nl/en/subjects/orange-knowledge-programme/call-joint-proposals-tailor-made-training-tmt-orange-knowledge"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public.tableau.com/profile/nuffic#!/vizhome/Whereweworkandwhatwedo/Dashboard1?publish=ye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uffic.nl/en/subjects/orange-knowledge-programme/calls-joint-proposals-institutional-collaboration-projects-okp"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dutchdevelopmentresults.nl/theme/"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www.nuffic.nl/en/subjects/open-calls" TargetMode="External"/><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hyperlink" Target="mailto:okp@nuffic.n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video" Target="https://www.youtube.com/embed/Jkl-Ab_5to4" TargetMode="External"/><Relationship Id="rId5" Type="http://schemas.openxmlformats.org/officeDocument/2006/relationships/hyperlink" Target="https://www.youtube.com/watch?v=Jkl-Ab_5to4"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580FE1D-A865-4462-ADA8-F7474CCAFE7E}"/>
              </a:ext>
              <a:ext uri="{C183D7F6-B498-43B3-948B-1728B52AA6E4}">
                <adec:decorative xmlns:adec="http://schemas.microsoft.com/office/drawing/2017/decorative" val="1"/>
              </a:ext>
            </a:extLst>
          </p:cNvPr>
          <p:cNvSpPr>
            <a:spLocks noGrp="1"/>
          </p:cNvSpPr>
          <p:nvPr>
            <p:ph type="body" sz="quarter" idx="10"/>
          </p:nvPr>
        </p:nvSpPr>
        <p:spPr>
          <a:xfrm>
            <a:off x="654735" y="1037682"/>
            <a:ext cx="5432400" cy="1313711"/>
          </a:xfrm>
        </p:spPr>
        <p:txBody>
          <a:bodyPr/>
          <a:lstStyle/>
          <a:p>
            <a:pPr algn="ctr"/>
            <a:r>
              <a:rPr lang="nl-NL" b="1" dirty="0"/>
              <a:t>CAPACITY DEVELOPMENT IN THE MENA REGION</a:t>
            </a:r>
          </a:p>
          <a:p>
            <a:pPr algn="ctr"/>
            <a:endParaRPr lang="nl-NL" b="1" dirty="0"/>
          </a:p>
          <a:p>
            <a:pPr algn="ctr"/>
            <a:r>
              <a:rPr lang="nl-NL" sz="4000" b="1" dirty="0"/>
              <a:t>ORANGE KNOWLEDGE PROGRAMME</a:t>
            </a:r>
            <a:endParaRPr lang="nl-NL" sz="4000" dirty="0"/>
          </a:p>
        </p:txBody>
      </p:sp>
      <p:sp>
        <p:nvSpPr>
          <p:cNvPr id="6" name="Tijdelijke aanduiding voor tekst 5">
            <a:extLst>
              <a:ext uri="{FF2B5EF4-FFF2-40B4-BE49-F238E27FC236}">
                <a16:creationId xmlns:a16="http://schemas.microsoft.com/office/drawing/2014/main" id="{20038FD4-FE12-4B74-AC12-03D419650A64}"/>
              </a:ext>
              <a:ext uri="{C183D7F6-B498-43B3-948B-1728B52AA6E4}">
                <adec:decorative xmlns:adec="http://schemas.microsoft.com/office/drawing/2017/decorative" val="1"/>
              </a:ext>
            </a:extLst>
          </p:cNvPr>
          <p:cNvSpPr>
            <a:spLocks noGrp="1"/>
          </p:cNvSpPr>
          <p:nvPr>
            <p:ph type="body" sz="quarter" idx="14"/>
          </p:nvPr>
        </p:nvSpPr>
        <p:spPr/>
        <p:txBody>
          <a:bodyPr/>
          <a:lstStyle/>
          <a:p>
            <a:r>
              <a:rPr lang="nl-NL" b="0" dirty="0"/>
              <a:t>INFO MEETING NUFFIC GLOBAL DEVELOPMENT 11 Jan 2021</a:t>
            </a:r>
          </a:p>
        </p:txBody>
      </p:sp>
    </p:spTree>
    <p:extLst>
      <p:ext uri="{BB962C8B-B14F-4D97-AF65-F5344CB8AC3E}">
        <p14:creationId xmlns:p14="http://schemas.microsoft.com/office/powerpoint/2010/main" val="293863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3281084" y="87407"/>
            <a:ext cx="2844052" cy="1385047"/>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398822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2965078" y="4222376"/>
            <a:ext cx="3724286" cy="921123"/>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2452719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3038624" y="3099548"/>
            <a:ext cx="1291329" cy="1311088"/>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270282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3132204" y="1257301"/>
            <a:ext cx="1533376" cy="1136276"/>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317457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5155986" y="2889197"/>
            <a:ext cx="1533376" cy="1521438"/>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1321764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4893768" y="1403297"/>
            <a:ext cx="1533376" cy="1521438"/>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319773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3132204" y="1257301"/>
            <a:ext cx="1533376" cy="1136276"/>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1233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3973606" y="2339790"/>
            <a:ext cx="1250576" cy="1136276"/>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562675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46940D8-D801-40A7-873D-372EE7D4A9EF}"/>
              </a:ext>
            </a:extLst>
          </p:cNvPr>
          <p:cNvSpPr>
            <a:spLocks noGrp="1"/>
          </p:cNvSpPr>
          <p:nvPr>
            <p:ph type="body" sz="quarter" idx="10"/>
          </p:nvPr>
        </p:nvSpPr>
        <p:spPr>
          <a:xfrm>
            <a:off x="655200" y="645459"/>
            <a:ext cx="8046000" cy="717176"/>
          </a:xfrm>
        </p:spPr>
        <p:txBody>
          <a:bodyPr/>
          <a:lstStyle/>
          <a:p>
            <a:r>
              <a:rPr lang="en-US" dirty="0"/>
              <a:t>Three calls; </a:t>
            </a:r>
          </a:p>
          <a:p>
            <a:r>
              <a:rPr lang="en-US" dirty="0"/>
              <a:t>#1</a:t>
            </a:r>
            <a:endParaRPr lang="nl-NL" dirty="0"/>
          </a:p>
        </p:txBody>
      </p:sp>
      <p:sp>
        <p:nvSpPr>
          <p:cNvPr id="3" name="Tijdelijke aanduiding voor tekst 2">
            <a:extLst>
              <a:ext uri="{FF2B5EF4-FFF2-40B4-BE49-F238E27FC236}">
                <a16:creationId xmlns:a16="http://schemas.microsoft.com/office/drawing/2014/main" id="{540A575B-CBCB-40C1-B63C-4BDA979C889A}"/>
              </a:ext>
            </a:extLst>
          </p:cNvPr>
          <p:cNvSpPr>
            <a:spLocks noGrp="1"/>
          </p:cNvSpPr>
          <p:nvPr>
            <p:ph type="body" sz="quarter" idx="11"/>
          </p:nvPr>
        </p:nvSpPr>
        <p:spPr>
          <a:xfrm>
            <a:off x="655200" y="1362634"/>
            <a:ext cx="8045999" cy="3278521"/>
          </a:xfrm>
        </p:spPr>
        <p:txBody>
          <a:bodyPr/>
          <a:lstStyle/>
          <a:p>
            <a:r>
              <a:rPr lang="en-US" b="1" dirty="0"/>
              <a:t>MENA region: Iraq and Jordan (institutional collaboration projects -ICP call)</a:t>
            </a:r>
          </a:p>
          <a:p>
            <a:endParaRPr lang="en-US" b="1" dirty="0"/>
          </a:p>
          <a:p>
            <a:pPr marL="342900" indent="-342900">
              <a:buFont typeface="Arial" panose="020B0604020202020204" pitchFamily="34" charset="0"/>
              <a:buChar char="•"/>
            </a:pPr>
            <a:r>
              <a:rPr lang="en-US" dirty="0"/>
              <a:t>Strengthening national system capacities in efficient and sustainable horticulture farming - with a focus on applied skills development and improving agricultural TVET institutional structures</a:t>
            </a:r>
          </a:p>
          <a:p>
            <a:r>
              <a:rPr lang="en-US" dirty="0">
                <a:hlinkClick r:id="rId3"/>
              </a:rPr>
              <a:t>https://www.nuffic.nl/en/subjects/orange-knowledge-programme/calls-joint-proposals-institutional-collaboration-projects-okp</a:t>
            </a:r>
            <a:endParaRPr lang="en-US" dirty="0"/>
          </a:p>
          <a:p>
            <a:endParaRPr lang="en-US" dirty="0"/>
          </a:p>
        </p:txBody>
      </p:sp>
    </p:spTree>
    <p:extLst>
      <p:ext uri="{BB962C8B-B14F-4D97-AF65-F5344CB8AC3E}">
        <p14:creationId xmlns:p14="http://schemas.microsoft.com/office/powerpoint/2010/main" val="1513731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01B6218-EC6A-4DC9-AC59-1FD9B696DD51}"/>
              </a:ext>
            </a:extLst>
          </p:cNvPr>
          <p:cNvSpPr>
            <a:spLocks noGrp="1"/>
          </p:cNvSpPr>
          <p:nvPr>
            <p:ph type="body" sz="quarter" idx="10"/>
          </p:nvPr>
        </p:nvSpPr>
        <p:spPr/>
        <p:txBody>
          <a:bodyPr/>
          <a:lstStyle/>
          <a:p>
            <a:r>
              <a:rPr lang="nl-NL"/>
              <a:t>Timeline call procedure ICP</a:t>
            </a:r>
          </a:p>
          <a:p>
            <a:endParaRPr lang="nl-NL"/>
          </a:p>
        </p:txBody>
      </p:sp>
      <p:sp>
        <p:nvSpPr>
          <p:cNvPr id="14" name="Pijl: punthaak 13">
            <a:extLst>
              <a:ext uri="{FF2B5EF4-FFF2-40B4-BE49-F238E27FC236}">
                <a16:creationId xmlns:a16="http://schemas.microsoft.com/office/drawing/2014/main" id="{E159D64D-BA2F-4DAA-8244-CCBE484AC080}"/>
              </a:ext>
            </a:extLst>
          </p:cNvPr>
          <p:cNvSpPr/>
          <p:nvPr/>
        </p:nvSpPr>
        <p:spPr>
          <a:xfrm>
            <a:off x="413884" y="2248631"/>
            <a:ext cx="2331850" cy="10757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rgbClr val="FFFFFF"/>
                </a:solidFill>
              </a:rPr>
              <a:t>Call </a:t>
            </a:r>
            <a:r>
              <a:rPr lang="nl-NL" sz="1200" err="1">
                <a:solidFill>
                  <a:srgbClr val="FFFFFF"/>
                </a:solidFill>
              </a:rPr>
              <a:t>published</a:t>
            </a:r>
            <a:endParaRPr lang="nl-NL" sz="1200">
              <a:solidFill>
                <a:srgbClr val="FFFFFF"/>
              </a:solidFill>
            </a:endParaRPr>
          </a:p>
          <a:p>
            <a:pPr algn="ctr"/>
            <a:r>
              <a:rPr lang="nl-NL" sz="1200" b="1">
                <a:solidFill>
                  <a:srgbClr val="FFFFFF"/>
                </a:solidFill>
              </a:rPr>
              <a:t>15 December 2020</a:t>
            </a:r>
          </a:p>
        </p:txBody>
      </p:sp>
      <p:sp>
        <p:nvSpPr>
          <p:cNvPr id="17" name="Pijl: punthaak 16">
            <a:extLst>
              <a:ext uri="{FF2B5EF4-FFF2-40B4-BE49-F238E27FC236}">
                <a16:creationId xmlns:a16="http://schemas.microsoft.com/office/drawing/2014/main" id="{B18F3061-EAE3-4DA7-A729-1DCF1CFC465B}"/>
              </a:ext>
            </a:extLst>
          </p:cNvPr>
          <p:cNvSpPr/>
          <p:nvPr/>
        </p:nvSpPr>
        <p:spPr>
          <a:xfrm>
            <a:off x="4278816" y="2248630"/>
            <a:ext cx="2331850" cy="10757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err="1">
                <a:solidFill>
                  <a:srgbClr val="FFFFFF"/>
                </a:solidFill>
              </a:rPr>
              <a:t>Selection</a:t>
            </a:r>
            <a:r>
              <a:rPr lang="nl-NL" sz="1200">
                <a:solidFill>
                  <a:srgbClr val="FFFFFF"/>
                </a:solidFill>
              </a:rPr>
              <a:t> </a:t>
            </a:r>
            <a:r>
              <a:rPr lang="nl-NL" sz="1200" err="1">
                <a:solidFill>
                  <a:srgbClr val="FFFFFF"/>
                </a:solidFill>
              </a:rPr>
              <a:t>proposals</a:t>
            </a:r>
            <a:endParaRPr lang="nl-NL" sz="1200">
              <a:solidFill>
                <a:srgbClr val="FFFFFF"/>
              </a:solidFill>
            </a:endParaRPr>
          </a:p>
          <a:p>
            <a:pPr algn="ctr"/>
            <a:r>
              <a:rPr lang="nl-NL" sz="1200" b="1" err="1">
                <a:solidFill>
                  <a:srgbClr val="FFFFFF"/>
                </a:solidFill>
              </a:rPr>
              <a:t>March</a:t>
            </a:r>
            <a:r>
              <a:rPr lang="nl-NL" sz="1200" b="1">
                <a:solidFill>
                  <a:srgbClr val="FFFFFF"/>
                </a:solidFill>
              </a:rPr>
              <a:t> 2021</a:t>
            </a:r>
          </a:p>
        </p:txBody>
      </p:sp>
      <p:sp>
        <p:nvSpPr>
          <p:cNvPr id="18" name="Pijl: punthaak 17">
            <a:extLst>
              <a:ext uri="{FF2B5EF4-FFF2-40B4-BE49-F238E27FC236}">
                <a16:creationId xmlns:a16="http://schemas.microsoft.com/office/drawing/2014/main" id="{BA3DED3E-03EC-4671-9F94-4508AFC8C09C}"/>
              </a:ext>
            </a:extLst>
          </p:cNvPr>
          <p:cNvSpPr/>
          <p:nvPr/>
        </p:nvSpPr>
        <p:spPr>
          <a:xfrm>
            <a:off x="6211282" y="2248630"/>
            <a:ext cx="2331850" cy="10757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rgbClr val="FFFFFF"/>
                </a:solidFill>
              </a:rPr>
              <a:t>Start of </a:t>
            </a:r>
            <a:r>
              <a:rPr lang="nl-NL" sz="1200" err="1">
                <a:solidFill>
                  <a:srgbClr val="FFFFFF"/>
                </a:solidFill>
              </a:rPr>
              <a:t>projects</a:t>
            </a:r>
            <a:endParaRPr lang="nl-NL" sz="1200">
              <a:solidFill>
                <a:srgbClr val="FFFFFF"/>
              </a:solidFill>
            </a:endParaRPr>
          </a:p>
          <a:p>
            <a:pPr algn="ctr"/>
            <a:r>
              <a:rPr lang="nl-NL" sz="1200" b="1">
                <a:solidFill>
                  <a:srgbClr val="FFFFFF"/>
                </a:solidFill>
              </a:rPr>
              <a:t>1 April 2021</a:t>
            </a:r>
          </a:p>
        </p:txBody>
      </p:sp>
      <p:sp>
        <p:nvSpPr>
          <p:cNvPr id="19" name="Pijl: punthaak 18">
            <a:extLst>
              <a:ext uri="{FF2B5EF4-FFF2-40B4-BE49-F238E27FC236}">
                <a16:creationId xmlns:a16="http://schemas.microsoft.com/office/drawing/2014/main" id="{760F081F-0C26-448E-8241-6443C6043031}"/>
              </a:ext>
            </a:extLst>
          </p:cNvPr>
          <p:cNvSpPr/>
          <p:nvPr/>
        </p:nvSpPr>
        <p:spPr>
          <a:xfrm>
            <a:off x="2346350" y="2248630"/>
            <a:ext cx="2331850" cy="10757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rgbClr val="FFFFFF"/>
                </a:solidFill>
              </a:rPr>
              <a:t>Deadline call</a:t>
            </a:r>
          </a:p>
          <a:p>
            <a:pPr algn="ctr"/>
            <a:r>
              <a:rPr lang="nl-NL" sz="1200" b="1">
                <a:solidFill>
                  <a:srgbClr val="FFFFFF"/>
                </a:solidFill>
              </a:rPr>
              <a:t>18 </a:t>
            </a:r>
            <a:r>
              <a:rPr lang="nl-NL" sz="1200" b="1" err="1">
                <a:solidFill>
                  <a:srgbClr val="FFFFFF"/>
                </a:solidFill>
              </a:rPr>
              <a:t>February</a:t>
            </a:r>
            <a:r>
              <a:rPr lang="nl-NL" sz="1200" b="1">
                <a:solidFill>
                  <a:srgbClr val="FFFFFF"/>
                </a:solidFill>
              </a:rPr>
              <a:t> 2021</a:t>
            </a:r>
          </a:p>
        </p:txBody>
      </p:sp>
    </p:spTree>
    <p:extLst>
      <p:ext uri="{BB962C8B-B14F-4D97-AF65-F5344CB8AC3E}">
        <p14:creationId xmlns:p14="http://schemas.microsoft.com/office/powerpoint/2010/main" val="443677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66CF1B8-FC51-47D7-A39E-4FBD925FD034}"/>
              </a:ext>
              <a:ext uri="{C183D7F6-B498-43B3-948B-1728B52AA6E4}">
                <adec:decorative xmlns:adec="http://schemas.microsoft.com/office/drawing/2017/decorative" val="1"/>
              </a:ext>
            </a:extLst>
          </p:cNvPr>
          <p:cNvSpPr>
            <a:spLocks noGrp="1"/>
          </p:cNvSpPr>
          <p:nvPr>
            <p:ph type="body" sz="quarter" idx="10"/>
          </p:nvPr>
        </p:nvSpPr>
        <p:spPr/>
        <p:txBody>
          <a:bodyPr/>
          <a:lstStyle/>
          <a:p>
            <a:r>
              <a:rPr lang="nl-NL"/>
              <a:t>WELCOME</a:t>
            </a:r>
          </a:p>
        </p:txBody>
      </p:sp>
      <p:sp>
        <p:nvSpPr>
          <p:cNvPr id="4" name="Tijdelijke aanduiding voor tekst 3">
            <a:extLst>
              <a:ext uri="{FF2B5EF4-FFF2-40B4-BE49-F238E27FC236}">
                <a16:creationId xmlns:a16="http://schemas.microsoft.com/office/drawing/2014/main" id="{B3ACAA58-BE58-4130-B451-02FD58EC3C34}"/>
              </a:ext>
            </a:extLst>
          </p:cNvPr>
          <p:cNvSpPr txBox="1">
            <a:spLocks noGrp="1"/>
          </p:cNvSpPr>
          <p:nvPr>
            <p:ph type="body" sz="quarter" idx="11"/>
          </p:nvPr>
        </p:nvSpPr>
        <p:spPr>
          <a:xfrm>
            <a:off x="655200" y="1398790"/>
            <a:ext cx="4762044" cy="2523127"/>
          </a:xfrm>
          <a:prstGeom prst="rect">
            <a:avLst/>
          </a:prstGeom>
          <a:noFill/>
        </p:spPr>
        <p:txBody>
          <a:bodyPr wrap="square" rtlCol="0">
            <a:spAutoFit/>
          </a:bodyPr>
          <a:lstStyle/>
          <a:p>
            <a:endParaRPr lang="nl-NL" sz="1600" b="1" dirty="0"/>
          </a:p>
          <a:p>
            <a:r>
              <a:rPr lang="en-US" sz="1600" b="1" dirty="0"/>
              <a:t>Dr. Reem Alkhader, </a:t>
            </a:r>
          </a:p>
          <a:p>
            <a:r>
              <a:rPr lang="en-US" sz="1600" b="1" dirty="0"/>
              <a:t>Regional Representative     </a:t>
            </a:r>
          </a:p>
          <a:p>
            <a:r>
              <a:rPr lang="en-US" sz="1600" b="1" dirty="0"/>
              <a:t>for the Orange Knowledge </a:t>
            </a:r>
            <a:r>
              <a:rPr lang="en-US" sz="1600" b="1" dirty="0" err="1"/>
              <a:t>Programme</a:t>
            </a:r>
            <a:r>
              <a:rPr lang="en-US" sz="1600" b="1" dirty="0"/>
              <a:t> </a:t>
            </a:r>
          </a:p>
          <a:p>
            <a:r>
              <a:rPr lang="en-US" sz="1600" b="1" dirty="0"/>
              <a:t>based in Amman, Jordan.</a:t>
            </a:r>
          </a:p>
          <a:p>
            <a:endParaRPr lang="nl-NL" sz="1600" dirty="0"/>
          </a:p>
          <a:p>
            <a:r>
              <a:rPr lang="nl-NL" dirty="0"/>
              <a:t>Nuffic Global Development</a:t>
            </a:r>
          </a:p>
          <a:p>
            <a:endParaRPr lang="nl-NL" sz="1600" dirty="0"/>
          </a:p>
        </p:txBody>
      </p:sp>
      <p:pic>
        <p:nvPicPr>
          <p:cNvPr id="5" name="Picture 4">
            <a:extLst>
              <a:ext uri="{FF2B5EF4-FFF2-40B4-BE49-F238E27FC236}">
                <a16:creationId xmlns:a16="http://schemas.microsoft.com/office/drawing/2014/main" id="{A55BB956-9DC7-48BB-9E0A-89EC1A22B5AC}"/>
              </a:ext>
            </a:extLst>
          </p:cNvPr>
          <p:cNvPicPr>
            <a:picLocks noChangeAspect="1"/>
          </p:cNvPicPr>
          <p:nvPr/>
        </p:nvPicPr>
        <p:blipFill>
          <a:blip r:embed="rId3"/>
          <a:stretch>
            <a:fillRect/>
          </a:stretch>
        </p:blipFill>
        <p:spPr>
          <a:xfrm>
            <a:off x="5539864" y="914400"/>
            <a:ext cx="2640835" cy="3998579"/>
          </a:xfrm>
          <a:prstGeom prst="rect">
            <a:avLst/>
          </a:prstGeom>
        </p:spPr>
      </p:pic>
    </p:spTree>
    <p:extLst>
      <p:ext uri="{BB962C8B-B14F-4D97-AF65-F5344CB8AC3E}">
        <p14:creationId xmlns:p14="http://schemas.microsoft.com/office/powerpoint/2010/main" val="2044748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46940D8-D801-40A7-873D-372EE7D4A9EF}"/>
              </a:ext>
            </a:extLst>
          </p:cNvPr>
          <p:cNvSpPr>
            <a:spLocks noGrp="1"/>
          </p:cNvSpPr>
          <p:nvPr>
            <p:ph type="body" sz="quarter" idx="10"/>
          </p:nvPr>
        </p:nvSpPr>
        <p:spPr/>
        <p:txBody>
          <a:bodyPr/>
          <a:lstStyle/>
          <a:p>
            <a:r>
              <a:rPr lang="en-US" dirty="0"/>
              <a:t>Other open calls for all Orange Knowledge countries</a:t>
            </a:r>
          </a:p>
          <a:p>
            <a:endParaRPr lang="nl-NL" dirty="0"/>
          </a:p>
        </p:txBody>
      </p:sp>
      <p:sp>
        <p:nvSpPr>
          <p:cNvPr id="3" name="Tijdelijke aanduiding voor tekst 2">
            <a:extLst>
              <a:ext uri="{FF2B5EF4-FFF2-40B4-BE49-F238E27FC236}">
                <a16:creationId xmlns:a16="http://schemas.microsoft.com/office/drawing/2014/main" id="{540A575B-CBCB-40C1-B63C-4BDA979C889A}"/>
              </a:ext>
            </a:extLst>
          </p:cNvPr>
          <p:cNvSpPr>
            <a:spLocks noGrp="1"/>
          </p:cNvSpPr>
          <p:nvPr>
            <p:ph type="body" sz="quarter" idx="11"/>
          </p:nvPr>
        </p:nvSpPr>
        <p:spPr>
          <a:xfrm>
            <a:off x="655200" y="1529123"/>
            <a:ext cx="8045999" cy="2837677"/>
          </a:xfrm>
        </p:spPr>
        <p:txBody>
          <a:bodyPr lIns="91440" tIns="45720" rIns="91440" bIns="45720" anchor="t"/>
          <a:lstStyle/>
          <a:p>
            <a:pPr lvl="0"/>
            <a:r>
              <a:rPr lang="en-US" sz="2400" b="1" dirty="0">
                <a:solidFill>
                  <a:srgbClr val="5567AE"/>
                </a:solidFill>
                <a:latin typeface="Calibri" panose="020F0502020204030204"/>
              </a:rPr>
              <a:t>#2</a:t>
            </a:r>
          </a:p>
          <a:p>
            <a:pPr marL="342900" indent="-342900">
              <a:buFont typeface="Arial" panose="020B0604020202020204" pitchFamily="34" charset="0"/>
              <a:buChar char="•"/>
            </a:pPr>
            <a:r>
              <a:rPr lang="en-US" b="1" dirty="0">
                <a:latin typeface="Century Gothic"/>
              </a:rPr>
              <a:t>Open call for TMT courses </a:t>
            </a:r>
            <a:endParaRPr lang="en-US" b="1" dirty="0"/>
          </a:p>
          <a:p>
            <a:pPr marL="342900" indent="-342900">
              <a:buFont typeface="Arial" panose="020B0604020202020204" pitchFamily="34" charset="0"/>
              <a:buChar char="•"/>
            </a:pPr>
            <a:r>
              <a:rPr lang="en-US" b="1" dirty="0">
                <a:solidFill>
                  <a:srgbClr val="00B050"/>
                </a:solidFill>
                <a:latin typeface="Century Gothic"/>
              </a:rPr>
              <a:t>Deadline 21 January 2021</a:t>
            </a:r>
          </a:p>
          <a:p>
            <a:pPr lvl="0"/>
            <a:r>
              <a:rPr lang="en-US" sz="2400" b="1" dirty="0">
                <a:solidFill>
                  <a:srgbClr val="5567AE"/>
                </a:solidFill>
                <a:latin typeface="Calibri" panose="020F0502020204030204"/>
              </a:rPr>
              <a:t>#3</a:t>
            </a:r>
          </a:p>
          <a:p>
            <a:pPr marL="342900" lvl="0" indent="-342900">
              <a:buFont typeface="Arial" panose="020B0604020202020204" pitchFamily="34" charset="0"/>
              <a:buChar char="•"/>
            </a:pPr>
            <a:r>
              <a:rPr lang="en-US" b="1" dirty="0">
                <a:solidFill>
                  <a:prstClr val="black"/>
                </a:solidFill>
                <a:latin typeface="Century Gothic"/>
              </a:rPr>
              <a:t>Individual scholarships for short courses; </a:t>
            </a:r>
            <a:endParaRPr lang="en-US" b="1" dirty="0">
              <a:solidFill>
                <a:prstClr val="black"/>
              </a:solidFill>
            </a:endParaRPr>
          </a:p>
          <a:p>
            <a:pPr marL="342900" lvl="0" indent="-342900">
              <a:buFont typeface="Arial" panose="020B0604020202020204" pitchFamily="34" charset="0"/>
              <a:buChar char="•"/>
            </a:pPr>
            <a:r>
              <a:rPr lang="en-US" b="1" dirty="0">
                <a:solidFill>
                  <a:srgbClr val="FF0000"/>
                </a:solidFill>
                <a:latin typeface="Century Gothic"/>
              </a:rPr>
              <a:t>Deadline 5 January 2021</a:t>
            </a:r>
          </a:p>
          <a:p>
            <a:pPr lvl="0"/>
            <a:endParaRPr lang="en-US" b="1" dirty="0">
              <a:solidFill>
                <a:prstClr val="black"/>
              </a:solidFill>
              <a:latin typeface="Century Gothic"/>
            </a:endParaRPr>
          </a:p>
          <a:p>
            <a:pPr lvl="0"/>
            <a:r>
              <a:rPr lang="en-US" sz="2400" b="1" dirty="0">
                <a:solidFill>
                  <a:srgbClr val="5567AE"/>
                </a:solidFill>
                <a:latin typeface="Calibri" panose="020F0502020204030204"/>
              </a:rPr>
              <a:t>#Future</a:t>
            </a:r>
          </a:p>
          <a:p>
            <a:pPr marL="342900" lvl="0" indent="-342900">
              <a:buFont typeface="Arial" panose="020B0604020202020204" pitchFamily="34" charset="0"/>
              <a:buChar char="•"/>
            </a:pPr>
            <a:r>
              <a:rPr lang="en-US" b="1" dirty="0">
                <a:solidFill>
                  <a:srgbClr val="00B050"/>
                </a:solidFill>
                <a:latin typeface="Century Gothic"/>
              </a:rPr>
              <a:t>3 more calls for short courses and 1 for Master’s courses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8671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3ACFD8-E688-48E5-AA30-F90182D97153}"/>
              </a:ext>
            </a:extLst>
          </p:cNvPr>
          <p:cNvSpPr>
            <a:spLocks noGrp="1"/>
          </p:cNvSpPr>
          <p:nvPr>
            <p:ph type="body" sz="quarter" idx="10"/>
          </p:nvPr>
        </p:nvSpPr>
        <p:spPr/>
        <p:txBody>
          <a:bodyPr lIns="91440" tIns="45720" rIns="91440" bIns="45720" anchor="t"/>
          <a:lstStyle/>
          <a:p>
            <a:r>
              <a:rPr lang="en-US" dirty="0">
                <a:cs typeface="Calibri"/>
              </a:rPr>
              <a:t>OKP Individual Scholarships – Short Course call open until 5 January 2021</a:t>
            </a:r>
            <a:endParaRPr lang="en-US" dirty="0"/>
          </a:p>
        </p:txBody>
      </p:sp>
      <p:sp>
        <p:nvSpPr>
          <p:cNvPr id="3" name="Text Placeholder 2">
            <a:extLst>
              <a:ext uri="{FF2B5EF4-FFF2-40B4-BE49-F238E27FC236}">
                <a16:creationId xmlns:a16="http://schemas.microsoft.com/office/drawing/2014/main" id="{1FB4D873-526A-4A96-968B-0077C98B5513}"/>
              </a:ext>
            </a:extLst>
          </p:cNvPr>
          <p:cNvSpPr>
            <a:spLocks noGrp="1"/>
          </p:cNvSpPr>
          <p:nvPr>
            <p:ph type="body" sz="quarter" idx="11"/>
          </p:nvPr>
        </p:nvSpPr>
        <p:spPr/>
        <p:txBody>
          <a:bodyPr lIns="91440" tIns="45720" rIns="91440" bIns="45720" anchor="t"/>
          <a:lstStyle/>
          <a:p>
            <a:r>
              <a:rPr lang="en-US" sz="1400" dirty="0">
                <a:latin typeface="Century Gothic"/>
              </a:rPr>
              <a:t>Regular call – open to all OKP partner countries</a:t>
            </a:r>
          </a:p>
          <a:p>
            <a:r>
              <a:rPr lang="en-US" sz="1400" dirty="0">
                <a:latin typeface="Century Gothic"/>
              </a:rPr>
              <a:t>Target group: professionals, currently employed</a:t>
            </a:r>
          </a:p>
          <a:p>
            <a:r>
              <a:rPr lang="en-US" sz="1400" dirty="0">
                <a:latin typeface="Century Gothic"/>
              </a:rPr>
              <a:t>Scholarships available for: Short Courses (2 – 52 weeks) &amp; Master's </a:t>
            </a:r>
            <a:endParaRPr lang="en-US" sz="1400" dirty="0"/>
          </a:p>
          <a:p>
            <a:r>
              <a:rPr lang="en-US" sz="1400" i="1" dirty="0">
                <a:latin typeface="Century Gothic"/>
              </a:rPr>
              <a:t>2021: 1 Master call, 3 Short Course calls </a:t>
            </a:r>
            <a:endParaRPr lang="en-US" sz="1400" i="1" dirty="0"/>
          </a:p>
          <a:p>
            <a:r>
              <a:rPr lang="en-US" sz="1400" dirty="0">
                <a:latin typeface="Century Gothic"/>
              </a:rPr>
              <a:t>Applications should be in line with CPI/Country Focus</a:t>
            </a:r>
          </a:p>
          <a:p>
            <a:endParaRPr lang="en-US" sz="1400" dirty="0"/>
          </a:p>
          <a:p>
            <a:r>
              <a:rPr lang="en-US" sz="1400" dirty="0">
                <a:latin typeface="Century Gothic"/>
              </a:rPr>
              <a:t>Information for applicants: </a:t>
            </a:r>
            <a:r>
              <a:rPr lang="en-US" sz="1400" dirty="0">
                <a:latin typeface="Century Gothic"/>
                <a:hlinkClick r:id="rId2"/>
              </a:rPr>
              <a:t>https://www.studyinholland.nl/okp</a:t>
            </a:r>
            <a:endParaRPr lang="en-US" sz="1400" dirty="0">
              <a:latin typeface="Century Gothic"/>
            </a:endParaRPr>
          </a:p>
          <a:p>
            <a:r>
              <a:rPr lang="en-US" sz="1400" dirty="0">
                <a:latin typeface="Century Gothic"/>
              </a:rPr>
              <a:t>Eligible courses: </a:t>
            </a:r>
            <a:r>
              <a:rPr lang="en-US" sz="1400" dirty="0">
                <a:latin typeface="Century Gothic"/>
                <a:hlinkClick r:id="rId3"/>
              </a:rPr>
              <a:t>https://www.studyinholland.nl/dutch-education/studies?okp_qualified=yes</a:t>
            </a:r>
            <a:endParaRPr lang="en-US" sz="1400" dirty="0">
              <a:latin typeface="Century Gothic"/>
            </a:endParaRPr>
          </a:p>
          <a:p>
            <a:endParaRPr lang="en-US" sz="1200" dirty="0"/>
          </a:p>
          <a:p>
            <a:r>
              <a:rPr lang="en-US" sz="1400" b="1" dirty="0">
                <a:latin typeface="Century Gothic"/>
              </a:rPr>
              <a:t>How to apply? Find a course, apply with the educational institution for the course + the OKP scholarship</a:t>
            </a:r>
          </a:p>
          <a:p>
            <a:endParaRPr lang="en-US" dirty="0"/>
          </a:p>
          <a:p>
            <a:endParaRPr lang="en-US" i="1" dirty="0"/>
          </a:p>
        </p:txBody>
      </p:sp>
    </p:spTree>
    <p:extLst>
      <p:ext uri="{BB962C8B-B14F-4D97-AF65-F5344CB8AC3E}">
        <p14:creationId xmlns:p14="http://schemas.microsoft.com/office/powerpoint/2010/main" val="3468682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2143A-F3DA-4DD4-A1B3-E9F0250EEFD3}"/>
              </a:ext>
            </a:extLst>
          </p:cNvPr>
          <p:cNvSpPr>
            <a:spLocks noGrp="1"/>
          </p:cNvSpPr>
          <p:nvPr>
            <p:ph type="title"/>
          </p:nvPr>
        </p:nvSpPr>
        <p:spPr>
          <a:xfrm>
            <a:off x="457200" y="328922"/>
            <a:ext cx="8229600" cy="857250"/>
          </a:xfrm>
        </p:spPr>
        <p:txBody>
          <a:bodyPr>
            <a:normAutofit/>
          </a:bodyPr>
          <a:lstStyle/>
          <a:p>
            <a:pPr lvl="0" algn="l">
              <a:spcBef>
                <a:spcPct val="20000"/>
              </a:spcBef>
            </a:pPr>
            <a:r>
              <a:rPr lang="en-US" sz="2400" b="1" dirty="0">
                <a:solidFill>
                  <a:srgbClr val="5467AE"/>
                </a:solidFill>
                <a:ea typeface="+mn-ea"/>
                <a:cs typeface="+mn-cs"/>
              </a:rPr>
              <a:t>Tailor-made Training (TMT) - call open until 21 January 2021</a:t>
            </a:r>
            <a:endParaRPr lang="nl-NL" sz="2500" b="1" dirty="0">
              <a:solidFill>
                <a:schemeClr val="accent6"/>
              </a:solidFill>
              <a:latin typeface="Century Gothic" panose="020B0502020202020204" pitchFamily="34" charset="0"/>
            </a:endParaRPr>
          </a:p>
        </p:txBody>
      </p:sp>
      <p:sp>
        <p:nvSpPr>
          <p:cNvPr id="3" name="Tijdelijke aanduiding voor inhoud 2">
            <a:extLst>
              <a:ext uri="{FF2B5EF4-FFF2-40B4-BE49-F238E27FC236}">
                <a16:creationId xmlns:a16="http://schemas.microsoft.com/office/drawing/2014/main" id="{967EDBD3-7D58-4786-B36A-A4EE738A7EBD}"/>
              </a:ext>
            </a:extLst>
          </p:cNvPr>
          <p:cNvSpPr>
            <a:spLocks noGrp="1"/>
          </p:cNvSpPr>
          <p:nvPr>
            <p:ph idx="1"/>
          </p:nvPr>
        </p:nvSpPr>
        <p:spPr>
          <a:xfrm>
            <a:off x="457200" y="774501"/>
            <a:ext cx="8229600" cy="3594498"/>
          </a:xfrm>
        </p:spPr>
        <p:txBody>
          <a:bodyPr>
            <a:normAutofit fontScale="25000" lnSpcReduction="20000"/>
          </a:bodyPr>
          <a:lstStyle/>
          <a:p>
            <a:pPr marL="0" indent="0">
              <a:buNone/>
            </a:pPr>
            <a:endParaRPr lang="en-US" dirty="0"/>
          </a:p>
          <a:p>
            <a:pPr>
              <a:lnSpc>
                <a:spcPct val="120000"/>
              </a:lnSpc>
            </a:pPr>
            <a:r>
              <a:rPr lang="en-US" sz="5600" b="1" dirty="0">
                <a:latin typeface="Century Gothic" panose="020B0502020202020204" pitchFamily="34" charset="0"/>
              </a:rPr>
              <a:t>All Dutch training providers are eligible, including NGO’s, consultancies and knowledge institutions.</a:t>
            </a:r>
            <a:r>
              <a:rPr lang="en-GB" sz="5600" b="1" dirty="0">
                <a:latin typeface="Century Gothic" panose="020B0502020202020204" pitchFamily="34" charset="0"/>
              </a:rPr>
              <a:t> </a:t>
            </a:r>
          </a:p>
          <a:p>
            <a:pPr>
              <a:lnSpc>
                <a:spcPct val="120000"/>
              </a:lnSpc>
            </a:pPr>
            <a:r>
              <a:rPr lang="en-US" sz="5600" dirty="0">
                <a:latin typeface="Century Gothic" panose="020B0502020202020204" pitchFamily="34" charset="0"/>
              </a:rPr>
              <a:t>Proposals should target </a:t>
            </a:r>
            <a:r>
              <a:rPr lang="en-US" sz="5600" b="1" dirty="0">
                <a:latin typeface="Century Gothic" panose="020B0502020202020204" pitchFamily="34" charset="0"/>
              </a:rPr>
              <a:t>key </a:t>
            </a:r>
            <a:r>
              <a:rPr lang="en-US" sz="5600" b="1" dirty="0" err="1">
                <a:latin typeface="Century Gothic" panose="020B0502020202020204" pitchFamily="34" charset="0"/>
              </a:rPr>
              <a:t>organisations</a:t>
            </a:r>
            <a:r>
              <a:rPr lang="en-US" sz="5600" b="1" dirty="0">
                <a:latin typeface="Century Gothic" panose="020B0502020202020204" pitchFamily="34" charset="0"/>
              </a:rPr>
              <a:t> </a:t>
            </a:r>
            <a:r>
              <a:rPr lang="en-US" sz="5600" dirty="0">
                <a:latin typeface="Century Gothic" panose="020B0502020202020204" pitchFamily="34" charset="0"/>
              </a:rPr>
              <a:t>in Jordan.</a:t>
            </a:r>
          </a:p>
          <a:p>
            <a:pPr>
              <a:lnSpc>
                <a:spcPct val="120000"/>
              </a:lnSpc>
            </a:pPr>
            <a:r>
              <a:rPr lang="en-US" sz="5600" dirty="0">
                <a:latin typeface="Century Gothic" panose="020B0502020202020204" pitchFamily="34" charset="0"/>
              </a:rPr>
              <a:t>At least 1 </a:t>
            </a:r>
            <a:r>
              <a:rPr lang="en-US" sz="5600" dirty="0" err="1">
                <a:latin typeface="Century Gothic" panose="020B0502020202020204" pitchFamily="34" charset="0"/>
              </a:rPr>
              <a:t>organisation</a:t>
            </a:r>
            <a:r>
              <a:rPr lang="en-US" sz="5600" dirty="0">
                <a:latin typeface="Century Gothic" panose="020B0502020202020204" pitchFamily="34" charset="0"/>
              </a:rPr>
              <a:t> from Jordan, 1 Dutch training provider and 1 anchor </a:t>
            </a:r>
            <a:r>
              <a:rPr lang="en-US" sz="5600" dirty="0" err="1">
                <a:latin typeface="Century Gothic" panose="020B0502020202020204" pitchFamily="34" charset="0"/>
              </a:rPr>
              <a:t>organisation</a:t>
            </a:r>
            <a:r>
              <a:rPr lang="en-US" sz="5600" dirty="0">
                <a:latin typeface="Century Gothic" panose="020B0502020202020204" pitchFamily="34" charset="0"/>
              </a:rPr>
              <a:t> must jointly formulate a training proposal. </a:t>
            </a:r>
          </a:p>
          <a:p>
            <a:pPr>
              <a:lnSpc>
                <a:spcPct val="120000"/>
              </a:lnSpc>
            </a:pPr>
            <a:r>
              <a:rPr lang="en-US" sz="5600" dirty="0">
                <a:latin typeface="Century Gothic" panose="020B0502020202020204" pitchFamily="34" charset="0"/>
              </a:rPr>
              <a:t>The joint proposal must be submitted by a Dutch training provider.</a:t>
            </a:r>
          </a:p>
          <a:p>
            <a:pPr>
              <a:lnSpc>
                <a:spcPct val="120000"/>
              </a:lnSpc>
            </a:pPr>
            <a:r>
              <a:rPr lang="en-GB" sz="5600" dirty="0">
                <a:latin typeface="Century Gothic" panose="020B0502020202020204" pitchFamily="34" charset="0"/>
              </a:rPr>
              <a:t>Applicants are expected to demonstrate a high level of knowledge regarding the country context for which a proposal is submitted, particularly regarding the institutional setting in the target country and content of the proposal. </a:t>
            </a:r>
            <a:endParaRPr lang="en-US" sz="5600" dirty="0">
              <a:latin typeface="Century Gothic" panose="020B0502020202020204" pitchFamily="34" charset="0"/>
            </a:endParaRPr>
          </a:p>
          <a:p>
            <a:pPr>
              <a:lnSpc>
                <a:spcPct val="120000"/>
              </a:lnSpc>
            </a:pPr>
            <a:r>
              <a:rPr lang="en-US" sz="5600" dirty="0">
                <a:latin typeface="Century Gothic" panose="020B0502020202020204" pitchFamily="34" charset="0"/>
              </a:rPr>
              <a:t>In addition to </a:t>
            </a:r>
            <a:r>
              <a:rPr lang="en-US" sz="5600" b="1" dirty="0">
                <a:latin typeface="Century Gothic" panose="020B0502020202020204" pitchFamily="34" charset="0"/>
              </a:rPr>
              <a:t>staff</a:t>
            </a:r>
            <a:r>
              <a:rPr lang="en-US" sz="5600" dirty="0">
                <a:latin typeface="Century Gothic" panose="020B0502020202020204" pitchFamily="34" charset="0"/>
              </a:rPr>
              <a:t> </a:t>
            </a:r>
            <a:r>
              <a:rPr lang="en-US" sz="5600" b="1" dirty="0">
                <a:latin typeface="Century Gothic" panose="020B0502020202020204" pitchFamily="34" charset="0"/>
              </a:rPr>
              <a:t>training</a:t>
            </a:r>
            <a:r>
              <a:rPr lang="en-US" sz="5600" dirty="0">
                <a:latin typeface="Century Gothic" panose="020B0502020202020204" pitchFamily="34" charset="0"/>
              </a:rPr>
              <a:t>, the proposal may incorporate other activities, for example: short courses, internships, study visits, small investments,  if these clearly contribute to the content and goals of the project.</a:t>
            </a:r>
          </a:p>
          <a:p>
            <a:pPr>
              <a:lnSpc>
                <a:spcPct val="120000"/>
              </a:lnSpc>
            </a:pPr>
            <a:r>
              <a:rPr lang="en-US" sz="5600" dirty="0">
                <a:latin typeface="Century Gothic" panose="020B0502020202020204" pitchFamily="34" charset="0"/>
              </a:rPr>
              <a:t>The available funding for this deadline is € 2.9 million. The maximum subsidy is € 75,000 per Tailor-Made Training.</a:t>
            </a:r>
          </a:p>
          <a:p>
            <a:pPr>
              <a:lnSpc>
                <a:spcPct val="120000"/>
              </a:lnSpc>
            </a:pPr>
            <a:r>
              <a:rPr lang="en-US" sz="5600" b="1" dirty="0">
                <a:latin typeface="Century Gothic"/>
              </a:rPr>
              <a:t>Grant Obligations and Conditions</a:t>
            </a:r>
            <a:r>
              <a:rPr lang="en-US" sz="5600" b="1" dirty="0">
                <a:latin typeface="Century Gothic" panose="020B0502020202020204" pitchFamily="34" charset="0"/>
              </a:rPr>
              <a:t>.</a:t>
            </a:r>
          </a:p>
          <a:p>
            <a:pPr>
              <a:lnSpc>
                <a:spcPct val="120000"/>
              </a:lnSpc>
            </a:pPr>
            <a:r>
              <a:rPr lang="en-US" sz="5600" b="1" dirty="0">
                <a:latin typeface="Century Gothic" panose="020B0502020202020204" pitchFamily="34" charset="0"/>
                <a:hlinkClick r:id="rId3"/>
              </a:rPr>
              <a:t>https://www.nuffic.nl/en/subjects/orange-knowledge-programme/call-joint-proposals-tailor-made-training-tmt-orange-knowledge</a:t>
            </a:r>
            <a:r>
              <a:rPr lang="en-US" sz="5600" b="1" dirty="0">
                <a:latin typeface="Century Gothic" panose="020B0502020202020204" pitchFamily="34" charset="0"/>
              </a:rPr>
              <a:t> </a:t>
            </a:r>
          </a:p>
          <a:p>
            <a:pPr>
              <a:lnSpc>
                <a:spcPct val="120000"/>
              </a:lnSpc>
            </a:pPr>
            <a:endParaRPr lang="en-US" sz="5600" dirty="0">
              <a:latin typeface="Century Gothic" panose="020B0502020202020204" pitchFamily="34" charset="0"/>
            </a:endParaRPr>
          </a:p>
          <a:p>
            <a:pPr>
              <a:lnSpc>
                <a:spcPct val="120000"/>
              </a:lnSpc>
            </a:pPr>
            <a:endParaRPr lang="en-US" sz="5600" dirty="0">
              <a:latin typeface="Century Gothic" panose="020B0502020202020204" pitchFamily="34" charset="0"/>
            </a:endParaRPr>
          </a:p>
        </p:txBody>
      </p:sp>
    </p:spTree>
    <p:extLst>
      <p:ext uri="{BB962C8B-B14F-4D97-AF65-F5344CB8AC3E}">
        <p14:creationId xmlns:p14="http://schemas.microsoft.com/office/powerpoint/2010/main" val="424246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46940D8-D801-40A7-873D-372EE7D4A9EF}"/>
              </a:ext>
            </a:extLst>
          </p:cNvPr>
          <p:cNvSpPr>
            <a:spLocks noGrp="1"/>
          </p:cNvSpPr>
          <p:nvPr>
            <p:ph type="body" sz="quarter" idx="10"/>
          </p:nvPr>
        </p:nvSpPr>
        <p:spPr/>
        <p:txBody>
          <a:bodyPr lIns="91440" tIns="45720" rIns="91440" bIns="45720" anchor="t"/>
          <a:lstStyle/>
          <a:p>
            <a:r>
              <a:rPr lang="en-US" sz="2800" dirty="0">
                <a:solidFill>
                  <a:schemeClr val="accent6"/>
                </a:solidFill>
                <a:latin typeface="Century Gothic"/>
              </a:rPr>
              <a:t>MENA region</a:t>
            </a:r>
            <a:endParaRPr lang="en-US" sz="2800" b="0" dirty="0">
              <a:solidFill>
                <a:schemeClr val="accent6"/>
              </a:solidFill>
              <a:ea typeface="+mn-lt"/>
              <a:cs typeface="+mn-lt"/>
            </a:endParaRPr>
          </a:p>
          <a:p>
            <a:endParaRPr lang="en-US" sz="2800" dirty="0">
              <a:cs typeface="Calibri"/>
            </a:endParaRPr>
          </a:p>
          <a:p>
            <a:endParaRPr lang="nl-NL" dirty="0"/>
          </a:p>
        </p:txBody>
      </p:sp>
      <p:sp>
        <p:nvSpPr>
          <p:cNvPr id="3" name="Tijdelijke aanduiding voor tekst 2">
            <a:extLst>
              <a:ext uri="{FF2B5EF4-FFF2-40B4-BE49-F238E27FC236}">
                <a16:creationId xmlns:a16="http://schemas.microsoft.com/office/drawing/2014/main" id="{540A575B-CBCB-40C1-B63C-4BDA979C889A}"/>
              </a:ext>
            </a:extLst>
          </p:cNvPr>
          <p:cNvSpPr>
            <a:spLocks noGrp="1"/>
          </p:cNvSpPr>
          <p:nvPr>
            <p:ph type="body" sz="quarter" idx="11"/>
          </p:nvPr>
        </p:nvSpPr>
        <p:spPr>
          <a:xfrm>
            <a:off x="655200" y="1731264"/>
            <a:ext cx="8045999" cy="2635536"/>
          </a:xfrm>
        </p:spPr>
        <p:txBody>
          <a:bodyPr lIns="91440" tIns="45720" rIns="91440" bIns="45720" anchor="t"/>
          <a:lstStyle/>
          <a:p>
            <a:endParaRPr lang="en-US" sz="2750" b="1" dirty="0">
              <a:solidFill>
                <a:schemeClr val="accent6"/>
              </a:solidFill>
            </a:endParaRPr>
          </a:p>
          <a:p>
            <a:r>
              <a:rPr lang="en-US" sz="2400" b="1" dirty="0">
                <a:latin typeface="Century Gothic"/>
              </a:rPr>
              <a:t>Iraq &amp; Jordan (institutional collaboration projects -ICP call)</a:t>
            </a:r>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Char char="•"/>
            </a:pPr>
            <a:endParaRPr lang="en-US" dirty="0"/>
          </a:p>
        </p:txBody>
      </p:sp>
    </p:spTree>
    <p:extLst>
      <p:ext uri="{BB962C8B-B14F-4D97-AF65-F5344CB8AC3E}">
        <p14:creationId xmlns:p14="http://schemas.microsoft.com/office/powerpoint/2010/main" val="2202252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6D5A-26BE-4952-9278-E06336F3AFC3}"/>
              </a:ext>
            </a:extLst>
          </p:cNvPr>
          <p:cNvSpPr>
            <a:spLocks noGrp="1"/>
          </p:cNvSpPr>
          <p:nvPr>
            <p:ph type="title"/>
          </p:nvPr>
        </p:nvSpPr>
        <p:spPr>
          <a:xfrm>
            <a:off x="457200" y="-28483"/>
            <a:ext cx="8229600" cy="857250"/>
          </a:xfrm>
        </p:spPr>
        <p:txBody>
          <a:bodyPr lIns="91440" tIns="45720" rIns="91440" bIns="45720" anchor="t">
            <a:normAutofit/>
          </a:bodyPr>
          <a:lstStyle/>
          <a:p>
            <a:br>
              <a:rPr lang="en-GB" sz="2750" b="1">
                <a:latin typeface="Century Gothic" panose="020B0502020202020204" pitchFamily="34" charset="0"/>
              </a:rPr>
            </a:br>
            <a:r>
              <a:rPr lang="en-GB" sz="2750" b="1">
                <a:solidFill>
                  <a:schemeClr val="accent6"/>
                </a:solidFill>
                <a:latin typeface="Century Gothic"/>
              </a:rPr>
              <a:t>MENA region ICP</a:t>
            </a:r>
            <a:endParaRPr lang="en-GB" sz="2798" b="1">
              <a:solidFill>
                <a:schemeClr val="accent6"/>
              </a:solidFill>
              <a:latin typeface="Century Gothic" panose="020B0502020202020204" pitchFamily="34" charset="0"/>
            </a:endParaRPr>
          </a:p>
        </p:txBody>
      </p:sp>
      <p:sp>
        <p:nvSpPr>
          <p:cNvPr id="4" name="Tijdelijke aanduiding voor inhoud 3">
            <a:extLst>
              <a:ext uri="{FF2B5EF4-FFF2-40B4-BE49-F238E27FC236}">
                <a16:creationId xmlns:a16="http://schemas.microsoft.com/office/drawing/2014/main" id="{65BAC98C-8388-4DD1-9157-E49BC9F6F12A}"/>
              </a:ext>
            </a:extLst>
          </p:cNvPr>
          <p:cNvSpPr>
            <a:spLocks noGrp="1"/>
          </p:cNvSpPr>
          <p:nvPr>
            <p:ph sz="half" idx="2"/>
          </p:nvPr>
        </p:nvSpPr>
        <p:spPr>
          <a:xfrm>
            <a:off x="457200" y="822906"/>
            <a:ext cx="7176541" cy="4320594"/>
          </a:xfrm>
        </p:spPr>
        <p:txBody>
          <a:bodyPr lIns="91440" tIns="45720" rIns="91440" bIns="45720" anchor="t">
            <a:noAutofit/>
          </a:bodyPr>
          <a:lstStyle/>
          <a:p>
            <a:pPr>
              <a:lnSpc>
                <a:spcPct val="160000"/>
              </a:lnSpc>
            </a:pPr>
            <a:endParaRPr lang="en-US" sz="1800">
              <a:latin typeface="Century Gothic" panose="020B0502020202020204" pitchFamily="34" charset="0"/>
            </a:endParaRPr>
          </a:p>
          <a:p>
            <a:pPr>
              <a:lnSpc>
                <a:spcPct val="160000"/>
              </a:lnSpc>
            </a:pPr>
            <a:r>
              <a:rPr lang="en-US" sz="1600">
                <a:latin typeface="Century Gothic"/>
              </a:rPr>
              <a:t>Call for joint proposals (ICP) </a:t>
            </a:r>
            <a:r>
              <a:rPr lang="en-US" sz="1600" b="1">
                <a:latin typeface="Century Gothic"/>
              </a:rPr>
              <a:t>OKP-MENA-30012</a:t>
            </a:r>
            <a:endParaRPr lang="en-US" sz="1600" b="1">
              <a:latin typeface="Century Gothic" panose="020B0502020202020204" pitchFamily="34" charset="0"/>
            </a:endParaRPr>
          </a:p>
          <a:p>
            <a:pPr>
              <a:lnSpc>
                <a:spcPct val="160000"/>
              </a:lnSpc>
            </a:pPr>
            <a:r>
              <a:rPr lang="en-US" sz="1600">
                <a:latin typeface="Century Gothic"/>
              </a:rPr>
              <a:t>Strengthening national system capacities in efficient and sustainable </a:t>
            </a:r>
            <a:r>
              <a:rPr lang="en-US" sz="1600" b="1">
                <a:latin typeface="Century Gothic"/>
              </a:rPr>
              <a:t>horticulture farming</a:t>
            </a:r>
            <a:r>
              <a:rPr lang="en-US" sz="1600">
                <a:latin typeface="Century Gothic"/>
              </a:rPr>
              <a:t> - with a focus on applied skills development and improving agricultural TVET institutional structures</a:t>
            </a:r>
          </a:p>
          <a:p>
            <a:pPr>
              <a:lnSpc>
                <a:spcPct val="160000"/>
              </a:lnSpc>
            </a:pPr>
            <a:r>
              <a:rPr lang="en-GB" sz="1600">
                <a:latin typeface="Century Gothic"/>
              </a:rPr>
              <a:t>Budget max </a:t>
            </a:r>
            <a:r>
              <a:rPr lang="en-GB" sz="1600" b="1">
                <a:latin typeface="Century Gothic"/>
              </a:rPr>
              <a:t>EUR 1,900,000 (incl. 900K scholarship facility)</a:t>
            </a:r>
            <a:endParaRPr lang="en-GB" sz="1600" b="1">
              <a:latin typeface="Century Gothic" panose="020B0502020202020204" pitchFamily="34" charset="0"/>
            </a:endParaRPr>
          </a:p>
          <a:p>
            <a:pPr>
              <a:lnSpc>
                <a:spcPct val="160000"/>
              </a:lnSpc>
            </a:pPr>
            <a:r>
              <a:rPr lang="en-GB" sz="1600">
                <a:latin typeface="Century Gothic"/>
              </a:rPr>
              <a:t>1/4/2021 – 31/3/2022</a:t>
            </a:r>
          </a:p>
          <a:p>
            <a:pPr>
              <a:lnSpc>
                <a:spcPct val="160000"/>
              </a:lnSpc>
            </a:pPr>
            <a:r>
              <a:rPr lang="en-GB" sz="1600">
                <a:latin typeface="Century Gothic"/>
              </a:rPr>
              <a:t>Deadline: </a:t>
            </a:r>
            <a:r>
              <a:rPr lang="en-US" sz="1600" b="1">
                <a:latin typeface="Century Gothic"/>
              </a:rPr>
              <a:t>18 February 2021</a:t>
            </a:r>
            <a:r>
              <a:rPr lang="en-US" sz="1600">
                <a:latin typeface="Century Gothic"/>
              </a:rPr>
              <a:t>, 11.00 A.M CET</a:t>
            </a:r>
          </a:p>
          <a:p>
            <a:pPr>
              <a:lnSpc>
                <a:spcPct val="160000"/>
              </a:lnSpc>
            </a:pPr>
            <a:r>
              <a:rPr lang="en-US" sz="1600">
                <a:latin typeface="Century Gothic"/>
              </a:rPr>
              <a:t>Deadline for questions: 25 January 2021, 11.00 A.M. CET</a:t>
            </a:r>
            <a:endParaRPr lang="en-GB" sz="1600">
              <a:latin typeface="Century Gothic"/>
            </a:endParaRPr>
          </a:p>
          <a:p>
            <a:endParaRPr lang="en-GB" sz="1200">
              <a:latin typeface="Century Gothic" panose="020B0502020202020204" pitchFamily="34" charset="0"/>
            </a:endParaRPr>
          </a:p>
        </p:txBody>
      </p:sp>
    </p:spTree>
    <p:extLst>
      <p:ext uri="{BB962C8B-B14F-4D97-AF65-F5344CB8AC3E}">
        <p14:creationId xmlns:p14="http://schemas.microsoft.com/office/powerpoint/2010/main" val="2592394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6D5A-26BE-4952-9278-E06336F3AFC3}"/>
              </a:ext>
            </a:extLst>
          </p:cNvPr>
          <p:cNvSpPr>
            <a:spLocks noGrp="1"/>
          </p:cNvSpPr>
          <p:nvPr>
            <p:ph type="title"/>
          </p:nvPr>
        </p:nvSpPr>
        <p:spPr>
          <a:xfrm>
            <a:off x="388961" y="-267319"/>
            <a:ext cx="8229600" cy="857250"/>
          </a:xfrm>
        </p:spPr>
        <p:txBody>
          <a:bodyPr lIns="91440" tIns="45720" rIns="91440" bIns="45720" anchor="t">
            <a:normAutofit/>
          </a:bodyPr>
          <a:lstStyle/>
          <a:p>
            <a:br>
              <a:rPr lang="en-GB" sz="2750" b="1">
                <a:latin typeface="Century Gothic" panose="020B0502020202020204" pitchFamily="34" charset="0"/>
              </a:rPr>
            </a:br>
            <a:r>
              <a:rPr lang="en-GB" sz="2750" b="1">
                <a:solidFill>
                  <a:schemeClr val="accent6"/>
                </a:solidFill>
                <a:latin typeface="Century Gothic"/>
              </a:rPr>
              <a:t>MENA region ICP</a:t>
            </a:r>
          </a:p>
        </p:txBody>
      </p:sp>
      <p:sp>
        <p:nvSpPr>
          <p:cNvPr id="4" name="Tijdelijke aanduiding voor inhoud 3">
            <a:extLst>
              <a:ext uri="{FF2B5EF4-FFF2-40B4-BE49-F238E27FC236}">
                <a16:creationId xmlns:a16="http://schemas.microsoft.com/office/drawing/2014/main" id="{65BAC98C-8388-4DD1-9157-E49BC9F6F12A}"/>
              </a:ext>
            </a:extLst>
          </p:cNvPr>
          <p:cNvSpPr>
            <a:spLocks noGrp="1"/>
          </p:cNvSpPr>
          <p:nvPr>
            <p:ph sz="half" idx="2"/>
          </p:nvPr>
        </p:nvSpPr>
        <p:spPr>
          <a:xfrm>
            <a:off x="451208" y="958369"/>
            <a:ext cx="7176541" cy="3922728"/>
          </a:xfrm>
        </p:spPr>
        <p:txBody>
          <a:bodyPr lIns="91440" tIns="45720" rIns="91440" bIns="45720" anchor="ctr">
            <a:noAutofit/>
          </a:bodyPr>
          <a:lstStyle/>
          <a:p>
            <a:pPr marL="0" lvl="0" indent="0">
              <a:buNone/>
            </a:pPr>
            <a:r>
              <a:rPr lang="en-GB" sz="1800" b="1" dirty="0">
                <a:latin typeface="Century Gothic" panose="020B0502020202020204" pitchFamily="34" charset="0"/>
              </a:rPr>
              <a:t>Characteristics</a:t>
            </a:r>
          </a:p>
          <a:p>
            <a:pPr>
              <a:lnSpc>
                <a:spcPct val="100000"/>
              </a:lnSpc>
            </a:pPr>
            <a:r>
              <a:rPr lang="en-US" sz="1600" dirty="0">
                <a:latin typeface="Century Gothic"/>
              </a:rPr>
              <a:t>Focus on Food and Nutrition Security and Water</a:t>
            </a:r>
          </a:p>
          <a:p>
            <a:pPr>
              <a:lnSpc>
                <a:spcPct val="100000"/>
              </a:lnSpc>
            </a:pPr>
            <a:r>
              <a:rPr lang="en-US" sz="1600" dirty="0">
                <a:latin typeface="Century Gothic"/>
              </a:rPr>
              <a:t>Strengthening national system capacities in </a:t>
            </a:r>
            <a:r>
              <a:rPr lang="en-GB" sz="1600" dirty="0">
                <a:latin typeface="Century Gothic"/>
              </a:rPr>
              <a:t>(water-) </a:t>
            </a:r>
            <a:r>
              <a:rPr lang="en-US" sz="1600" dirty="0">
                <a:latin typeface="Century Gothic"/>
              </a:rPr>
              <a:t>efficient and sustainable </a:t>
            </a:r>
            <a:r>
              <a:rPr lang="en-US" sz="1600" b="1" dirty="0">
                <a:latin typeface="Century Gothic"/>
              </a:rPr>
              <a:t>horticulture farming</a:t>
            </a:r>
          </a:p>
          <a:p>
            <a:pPr>
              <a:lnSpc>
                <a:spcPct val="100000"/>
              </a:lnSpc>
            </a:pPr>
            <a:r>
              <a:rPr lang="en-US" sz="1600" dirty="0">
                <a:latin typeface="Century Gothic"/>
              </a:rPr>
              <a:t>Strengthening the Technical and Vocational Education and Training (TVET) sectors in both countries</a:t>
            </a:r>
          </a:p>
          <a:p>
            <a:pPr>
              <a:lnSpc>
                <a:spcPct val="100000"/>
              </a:lnSpc>
            </a:pPr>
            <a:r>
              <a:rPr lang="en-GB" sz="1600" dirty="0">
                <a:latin typeface="Century Gothic"/>
              </a:rPr>
              <a:t>Strengthening professionals' capacities with emphasis on </a:t>
            </a:r>
            <a:r>
              <a:rPr lang="en-GB" sz="1600" b="1" dirty="0">
                <a:latin typeface="Century Gothic"/>
              </a:rPr>
              <a:t>greenhouse technology</a:t>
            </a:r>
            <a:r>
              <a:rPr lang="en-GB" sz="1600" dirty="0">
                <a:latin typeface="Century Gothic"/>
              </a:rPr>
              <a:t> adaption and the design, developing </a:t>
            </a:r>
            <a:r>
              <a:rPr lang="en-GB" sz="1600" b="1" dirty="0">
                <a:latin typeface="Century Gothic"/>
              </a:rPr>
              <a:t>value chains and postharvest</a:t>
            </a:r>
            <a:r>
              <a:rPr lang="en-GB" sz="1600" dirty="0">
                <a:latin typeface="Century Gothic"/>
              </a:rPr>
              <a:t> systems including construction and installation of post-harvest facilities </a:t>
            </a:r>
          </a:p>
          <a:p>
            <a:pPr>
              <a:lnSpc>
                <a:spcPct val="100000"/>
              </a:lnSpc>
            </a:pPr>
            <a:r>
              <a:rPr lang="en-GB" sz="1600" b="1" dirty="0">
                <a:latin typeface="Century Gothic"/>
              </a:rPr>
              <a:t>North-South-South </a:t>
            </a:r>
            <a:r>
              <a:rPr lang="en-GB" sz="1600" dirty="0">
                <a:latin typeface="Century Gothic"/>
              </a:rPr>
              <a:t>cooperation: experts from the region in the Dutch consortium </a:t>
            </a:r>
          </a:p>
          <a:p>
            <a:pPr>
              <a:lnSpc>
                <a:spcPct val="100000"/>
              </a:lnSpc>
            </a:pPr>
            <a:r>
              <a:rPr lang="en-GB" sz="1600" dirty="0">
                <a:latin typeface="Century Gothic"/>
              </a:rPr>
              <a:t>Integrated approach: institutional collaboration to reinforce individual scholarships and group trainings and vice versa</a:t>
            </a:r>
          </a:p>
          <a:p>
            <a:pPr>
              <a:lnSpc>
                <a:spcPct val="100000"/>
              </a:lnSpc>
            </a:pPr>
            <a:r>
              <a:rPr lang="en-GB" sz="1600" dirty="0">
                <a:latin typeface="Century Gothic"/>
              </a:rPr>
              <a:t>Synergy: </a:t>
            </a:r>
            <a:r>
              <a:rPr lang="en-GB" sz="1600" b="1" dirty="0">
                <a:latin typeface="Century Gothic"/>
              </a:rPr>
              <a:t>build upon </a:t>
            </a:r>
            <a:r>
              <a:rPr lang="en-GB" sz="1600" dirty="0">
                <a:latin typeface="Century Gothic"/>
              </a:rPr>
              <a:t>prior/ongoing collaborations and achievements</a:t>
            </a:r>
          </a:p>
          <a:p>
            <a:endParaRPr lang="en-GB" sz="1200" dirty="0">
              <a:latin typeface="Century Gothic" panose="020B0502020202020204" pitchFamily="34" charset="0"/>
            </a:endParaRPr>
          </a:p>
        </p:txBody>
      </p:sp>
    </p:spTree>
    <p:extLst>
      <p:ext uri="{BB962C8B-B14F-4D97-AF65-F5344CB8AC3E}">
        <p14:creationId xmlns:p14="http://schemas.microsoft.com/office/powerpoint/2010/main" val="3393919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r: 5 Points 2">
            <a:extLst>
              <a:ext uri="{FF2B5EF4-FFF2-40B4-BE49-F238E27FC236}">
                <a16:creationId xmlns:a16="http://schemas.microsoft.com/office/drawing/2014/main" id="{84A536A8-57C2-436D-9AA4-7F51225E9ACD}"/>
              </a:ext>
            </a:extLst>
          </p:cNvPr>
          <p:cNvSpPr/>
          <p:nvPr/>
        </p:nvSpPr>
        <p:spPr>
          <a:xfrm>
            <a:off x="2988860" y="314751"/>
            <a:ext cx="912694" cy="97240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Calibri"/>
            </a:endParaRPr>
          </a:p>
        </p:txBody>
      </p:sp>
      <p:sp>
        <p:nvSpPr>
          <p:cNvPr id="2" name="Titel 1">
            <a:extLst>
              <a:ext uri="{FF2B5EF4-FFF2-40B4-BE49-F238E27FC236}">
                <a16:creationId xmlns:a16="http://schemas.microsoft.com/office/drawing/2014/main" id="{6F7F6D5A-26BE-4952-9278-E06336F3AFC3}"/>
              </a:ext>
            </a:extLst>
          </p:cNvPr>
          <p:cNvSpPr>
            <a:spLocks noGrp="1"/>
          </p:cNvSpPr>
          <p:nvPr>
            <p:ph type="title"/>
          </p:nvPr>
        </p:nvSpPr>
        <p:spPr>
          <a:xfrm>
            <a:off x="388961" y="-267319"/>
            <a:ext cx="8229600" cy="857250"/>
          </a:xfrm>
        </p:spPr>
        <p:txBody>
          <a:bodyPr lIns="91440" tIns="45720" rIns="91440" bIns="45720" anchor="t">
            <a:normAutofit/>
          </a:bodyPr>
          <a:lstStyle/>
          <a:p>
            <a:br>
              <a:rPr lang="en-GB" sz="2750" b="1">
                <a:latin typeface="Century Gothic" panose="020B0502020202020204" pitchFamily="34" charset="0"/>
              </a:rPr>
            </a:br>
            <a:r>
              <a:rPr lang="en-GB" sz="2750" b="1">
                <a:solidFill>
                  <a:schemeClr val="accent6"/>
                </a:solidFill>
                <a:latin typeface="Century Gothic"/>
              </a:rPr>
              <a:t>MENA region ICP</a:t>
            </a:r>
          </a:p>
        </p:txBody>
      </p:sp>
      <p:sp>
        <p:nvSpPr>
          <p:cNvPr id="4" name="Tijdelijke aanduiding voor inhoud 3">
            <a:extLst>
              <a:ext uri="{FF2B5EF4-FFF2-40B4-BE49-F238E27FC236}">
                <a16:creationId xmlns:a16="http://schemas.microsoft.com/office/drawing/2014/main" id="{65BAC98C-8388-4DD1-9157-E49BC9F6F12A}"/>
              </a:ext>
            </a:extLst>
          </p:cNvPr>
          <p:cNvSpPr>
            <a:spLocks noGrp="1"/>
          </p:cNvSpPr>
          <p:nvPr>
            <p:ph sz="half" idx="2"/>
          </p:nvPr>
        </p:nvSpPr>
        <p:spPr>
          <a:xfrm>
            <a:off x="443524" y="973736"/>
            <a:ext cx="7176541" cy="3922728"/>
          </a:xfrm>
        </p:spPr>
        <p:txBody>
          <a:bodyPr lIns="91440" tIns="45720" rIns="91440" bIns="45720" anchor="ctr">
            <a:noAutofit/>
          </a:bodyPr>
          <a:lstStyle/>
          <a:p>
            <a:pPr marL="0" indent="0">
              <a:buNone/>
            </a:pPr>
            <a:r>
              <a:rPr lang="en-GB" sz="1800" b="1" dirty="0">
                <a:latin typeface="Century Gothic"/>
              </a:rPr>
              <a:t>Characteristics - New</a:t>
            </a:r>
            <a:endParaRPr lang="en-GB" sz="1800" b="1" dirty="0">
              <a:latin typeface="Century Gothic" panose="020B0502020202020204" pitchFamily="34" charset="0"/>
            </a:endParaRPr>
          </a:p>
          <a:p>
            <a:pPr>
              <a:lnSpc>
                <a:spcPct val="100000"/>
              </a:lnSpc>
            </a:pPr>
            <a:r>
              <a:rPr lang="en-US" sz="1600" dirty="0">
                <a:latin typeface="Century Gothic"/>
              </a:rPr>
              <a:t>Local scholarship facility</a:t>
            </a:r>
          </a:p>
          <a:p>
            <a:pPr>
              <a:lnSpc>
                <a:spcPct val="100000"/>
              </a:lnSpc>
            </a:pPr>
            <a:r>
              <a:rPr lang="en-US" sz="1600" dirty="0">
                <a:latin typeface="Century Gothic"/>
              </a:rPr>
              <a:t>900K earmarked for local scholarship facility for &gt; 110 horticulture sector professionals</a:t>
            </a:r>
          </a:p>
          <a:p>
            <a:pPr>
              <a:lnSpc>
                <a:spcPct val="100000"/>
              </a:lnSpc>
            </a:pPr>
            <a:r>
              <a:rPr lang="en-GB" sz="1600" dirty="0">
                <a:latin typeface="Century Gothic"/>
              </a:rPr>
              <a:t>Short courses/trainings/applied research assignments horticulture sector professionals </a:t>
            </a:r>
          </a:p>
          <a:p>
            <a:pPr>
              <a:lnSpc>
                <a:spcPct val="100000"/>
              </a:lnSpc>
            </a:pPr>
            <a:r>
              <a:rPr lang="en-GB" sz="1600" dirty="0">
                <a:latin typeface="Century Gothic"/>
              </a:rPr>
              <a:t>Offered by knowledge institutions and training centres in Iraq &amp; Jordan or in the MENA region</a:t>
            </a:r>
          </a:p>
          <a:p>
            <a:pPr>
              <a:lnSpc>
                <a:spcPct val="100000"/>
              </a:lnSpc>
            </a:pPr>
            <a:r>
              <a:rPr lang="en-GB" sz="1600" dirty="0">
                <a:latin typeface="Century Gothic"/>
              </a:rPr>
              <a:t>Only Dutch training courses provided by (a) Dutch institution(s) that is(are) part of the consortium</a:t>
            </a:r>
          </a:p>
          <a:p>
            <a:pPr>
              <a:lnSpc>
                <a:spcPct val="100000"/>
              </a:lnSpc>
            </a:pPr>
            <a:r>
              <a:rPr lang="en-GB" sz="1600" dirty="0">
                <a:latin typeface="Century Gothic"/>
              </a:rPr>
              <a:t>Eligible costs: studies in question finalised &lt; 30 September 2022</a:t>
            </a:r>
          </a:p>
          <a:p>
            <a:pPr>
              <a:lnSpc>
                <a:spcPct val="100000"/>
              </a:lnSpc>
            </a:pPr>
            <a:r>
              <a:rPr lang="en-GB" sz="1600" dirty="0">
                <a:latin typeface="Century Gothic"/>
              </a:rPr>
              <a:t>Proposal includes: scholarship facility's  set up, management plan and its contribution to longer term capacity investment</a:t>
            </a:r>
          </a:p>
          <a:p>
            <a:pPr>
              <a:lnSpc>
                <a:spcPct val="100000"/>
              </a:lnSpc>
            </a:pPr>
            <a:r>
              <a:rPr lang="en-GB" sz="1600" dirty="0">
                <a:latin typeface="Century Gothic"/>
              </a:rPr>
              <a:t>Preference Jordanian partner managing the scholarship facility</a:t>
            </a:r>
          </a:p>
          <a:p>
            <a:endParaRPr lang="en-GB" sz="1400" dirty="0">
              <a:latin typeface="Century Gothic"/>
            </a:endParaRPr>
          </a:p>
        </p:txBody>
      </p:sp>
    </p:spTree>
    <p:extLst>
      <p:ext uri="{BB962C8B-B14F-4D97-AF65-F5344CB8AC3E}">
        <p14:creationId xmlns:p14="http://schemas.microsoft.com/office/powerpoint/2010/main" val="39614536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66CF1B8-FC51-47D7-A39E-4FBD925FD034}"/>
              </a:ext>
              <a:ext uri="{C183D7F6-B498-43B3-948B-1728B52AA6E4}">
                <adec:decorative xmlns:adec="http://schemas.microsoft.com/office/drawing/2017/decorative" val="1"/>
              </a:ext>
            </a:extLst>
          </p:cNvPr>
          <p:cNvSpPr>
            <a:spLocks noGrp="1"/>
          </p:cNvSpPr>
          <p:nvPr>
            <p:ph type="body" sz="quarter" idx="10"/>
          </p:nvPr>
        </p:nvSpPr>
        <p:spPr>
          <a:xfrm>
            <a:off x="626042" y="266490"/>
            <a:ext cx="8046000" cy="717176"/>
          </a:xfrm>
        </p:spPr>
        <p:txBody>
          <a:bodyPr anchor="t"/>
          <a:lstStyle/>
          <a:p>
            <a:endParaRPr lang="nl-NL">
              <a:solidFill>
                <a:srgbClr val="F79646"/>
              </a:solidFill>
              <a:latin typeface="Century Gothic"/>
            </a:endParaRPr>
          </a:p>
          <a:p>
            <a:r>
              <a:rPr lang="nl-NL">
                <a:solidFill>
                  <a:srgbClr val="F79646"/>
                </a:solidFill>
                <a:latin typeface="Century Gothic"/>
              </a:rPr>
              <a:t>Integration, </a:t>
            </a:r>
            <a:r>
              <a:rPr lang="nl-NL" err="1">
                <a:solidFill>
                  <a:srgbClr val="F79646"/>
                </a:solidFill>
                <a:latin typeface="Century Gothic"/>
              </a:rPr>
              <a:t>alignment</a:t>
            </a:r>
            <a:r>
              <a:rPr lang="nl-NL">
                <a:solidFill>
                  <a:srgbClr val="F79646"/>
                </a:solidFill>
                <a:latin typeface="Century Gothic"/>
              </a:rPr>
              <a:t> </a:t>
            </a:r>
            <a:r>
              <a:rPr lang="nl-NL" err="1">
                <a:solidFill>
                  <a:srgbClr val="F79646"/>
                </a:solidFill>
                <a:latin typeface="Century Gothic"/>
              </a:rPr>
              <a:t>and</a:t>
            </a:r>
            <a:r>
              <a:rPr lang="nl-NL">
                <a:solidFill>
                  <a:srgbClr val="F79646"/>
                </a:solidFill>
                <a:latin typeface="Century Gothic"/>
              </a:rPr>
              <a:t> </a:t>
            </a:r>
            <a:r>
              <a:rPr lang="nl-NL" err="1">
                <a:solidFill>
                  <a:srgbClr val="F79646"/>
                </a:solidFill>
                <a:latin typeface="Century Gothic"/>
              </a:rPr>
              <a:t>synergy</a:t>
            </a:r>
            <a:endParaRPr lang="nl-NL">
              <a:solidFill>
                <a:srgbClr val="F79646"/>
              </a:solidFill>
              <a:latin typeface="Century Gothic"/>
            </a:endParaRPr>
          </a:p>
        </p:txBody>
      </p:sp>
      <p:sp>
        <p:nvSpPr>
          <p:cNvPr id="3" name="Tijdelijke aanduiding voor tekst 2">
            <a:extLst>
              <a:ext uri="{FF2B5EF4-FFF2-40B4-BE49-F238E27FC236}">
                <a16:creationId xmlns:a16="http://schemas.microsoft.com/office/drawing/2014/main" id="{5F32EDDD-ABFA-422F-A974-A2988BDB44D9}"/>
              </a:ext>
              <a:ext uri="{C183D7F6-B498-43B3-948B-1728B52AA6E4}">
                <adec:decorative xmlns:adec="http://schemas.microsoft.com/office/drawing/2017/decorative" val="1"/>
              </a:ext>
            </a:extLst>
          </p:cNvPr>
          <p:cNvSpPr>
            <a:spLocks noGrp="1"/>
          </p:cNvSpPr>
          <p:nvPr>
            <p:ph type="body" sz="quarter" idx="11"/>
          </p:nvPr>
        </p:nvSpPr>
        <p:spPr>
          <a:xfrm>
            <a:off x="401156" y="892629"/>
            <a:ext cx="8571763" cy="3486067"/>
          </a:xfrm>
        </p:spPr>
        <p:txBody>
          <a:bodyPr lIns="91440" tIns="45720" rIns="91440" bIns="45720" anchor="t"/>
          <a:lstStyle/>
          <a:p>
            <a:endParaRPr lang="en-US" sz="2000" b="1" dirty="0">
              <a:latin typeface="Century Gothic"/>
            </a:endParaRPr>
          </a:p>
          <a:p>
            <a:r>
              <a:rPr lang="en-US" sz="2000" b="1" dirty="0">
                <a:latin typeface="Century Gothic"/>
              </a:rPr>
              <a:t>OKP in Iraq + Jordan =</a:t>
            </a:r>
          </a:p>
          <a:p>
            <a:endParaRPr lang="en-US" sz="2000" b="1" dirty="0">
              <a:latin typeface="Century Gothic"/>
            </a:endParaRPr>
          </a:p>
          <a:p>
            <a:pPr>
              <a:buFont typeface="Arial" panose="020B0604020202020204" pitchFamily="34" charset="0"/>
              <a:buChar char="•"/>
            </a:pPr>
            <a:r>
              <a:rPr lang="en-US" sz="1800" dirty="0">
                <a:latin typeface="Century Gothic"/>
              </a:rPr>
              <a:t> </a:t>
            </a:r>
            <a:r>
              <a:rPr lang="en-US" sz="1800" b="1" dirty="0">
                <a:solidFill>
                  <a:srgbClr val="FFC000"/>
                </a:solidFill>
                <a:latin typeface="Century Gothic"/>
              </a:rPr>
              <a:t>11</a:t>
            </a:r>
            <a:r>
              <a:rPr lang="en-US" sz="1800" dirty="0">
                <a:latin typeface="Century Gothic"/>
              </a:rPr>
              <a:t> TMT+ projects</a:t>
            </a:r>
          </a:p>
          <a:p>
            <a:pPr>
              <a:buFont typeface="Arial" panose="020B0604020202020204" pitchFamily="34" charset="0"/>
              <a:buChar char="•"/>
            </a:pPr>
            <a:r>
              <a:rPr lang="en-US" sz="1800" dirty="0">
                <a:latin typeface="Century Gothic"/>
              </a:rPr>
              <a:t> </a:t>
            </a:r>
            <a:r>
              <a:rPr lang="en-US" sz="1800" b="1" dirty="0">
                <a:solidFill>
                  <a:srgbClr val="FFC000"/>
                </a:solidFill>
                <a:latin typeface="Century Gothic"/>
              </a:rPr>
              <a:t>3</a:t>
            </a:r>
            <a:r>
              <a:rPr lang="en-US" sz="1800" dirty="0">
                <a:latin typeface="Century Gothic"/>
              </a:rPr>
              <a:t> ICP projects</a:t>
            </a:r>
          </a:p>
          <a:p>
            <a:pPr>
              <a:buFont typeface="Arial" panose="020B0604020202020204" pitchFamily="34" charset="0"/>
              <a:buChar char="•"/>
            </a:pPr>
            <a:r>
              <a:rPr lang="en-US" sz="1800" dirty="0">
                <a:latin typeface="Century Gothic"/>
              </a:rPr>
              <a:t> Scholarships</a:t>
            </a:r>
          </a:p>
          <a:p>
            <a:pPr>
              <a:buFont typeface="Arial" panose="020B0604020202020204" pitchFamily="34" charset="0"/>
              <a:buChar char="•"/>
            </a:pPr>
            <a:r>
              <a:rPr lang="en-US" sz="1800" dirty="0">
                <a:latin typeface="Century Gothic"/>
              </a:rPr>
              <a:t> </a:t>
            </a:r>
            <a:r>
              <a:rPr lang="en-US" sz="1800" b="1" dirty="0">
                <a:solidFill>
                  <a:srgbClr val="FFC000"/>
                </a:solidFill>
                <a:latin typeface="Century Gothic"/>
              </a:rPr>
              <a:t>9</a:t>
            </a:r>
            <a:r>
              <a:rPr lang="en-US" sz="1800" dirty="0">
                <a:latin typeface="Century Gothic"/>
              </a:rPr>
              <a:t> FNS projects</a:t>
            </a:r>
          </a:p>
          <a:p>
            <a:pPr>
              <a:buFont typeface="Arial" panose="020B0604020202020204" pitchFamily="34" charset="0"/>
              <a:buChar char="•"/>
            </a:pPr>
            <a:r>
              <a:rPr lang="en-US" sz="1800" dirty="0">
                <a:latin typeface="Century Gothic"/>
              </a:rPr>
              <a:t> </a:t>
            </a:r>
            <a:r>
              <a:rPr lang="en-US" sz="1800" b="1" dirty="0">
                <a:solidFill>
                  <a:srgbClr val="FFC000"/>
                </a:solidFill>
                <a:latin typeface="Century Gothic"/>
              </a:rPr>
              <a:t>3</a:t>
            </a:r>
            <a:r>
              <a:rPr lang="en-US" sz="1800" dirty="0">
                <a:latin typeface="Century Gothic"/>
              </a:rPr>
              <a:t> Water in support of </a:t>
            </a:r>
            <a:r>
              <a:rPr lang="en-US" sz="1800" dirty="0" err="1">
                <a:latin typeface="Century Gothic"/>
              </a:rPr>
              <a:t>agri</a:t>
            </a:r>
            <a:endParaRPr lang="en-US" sz="1800" dirty="0">
              <a:latin typeface="Century Gothic"/>
            </a:endParaRPr>
          </a:p>
          <a:p>
            <a:endParaRPr lang="en-US" sz="1800" dirty="0">
              <a:latin typeface="Century Gothic"/>
            </a:endParaRPr>
          </a:p>
          <a:p>
            <a:pPr>
              <a:buFont typeface="Arial" panose="020B0604020202020204" pitchFamily="34" charset="0"/>
              <a:buChar char="•"/>
            </a:pPr>
            <a:r>
              <a:rPr lang="en-US" sz="1800" dirty="0">
                <a:latin typeface="Century Gothic"/>
              </a:rPr>
              <a:t> </a:t>
            </a:r>
            <a:r>
              <a:rPr lang="en-US" sz="1800" b="1" dirty="0">
                <a:solidFill>
                  <a:srgbClr val="FFC000"/>
                </a:solidFill>
                <a:latin typeface="Century Gothic"/>
              </a:rPr>
              <a:t>28</a:t>
            </a:r>
            <a:r>
              <a:rPr lang="en-US" sz="1800" dirty="0">
                <a:latin typeface="Century Gothic"/>
              </a:rPr>
              <a:t> ROs - 'local' </a:t>
            </a:r>
            <a:r>
              <a:rPr lang="en-US" sz="1100" dirty="0">
                <a:latin typeface="Century Gothic"/>
              </a:rPr>
              <a:t>/ single count</a:t>
            </a:r>
          </a:p>
          <a:p>
            <a:pPr>
              <a:buFont typeface="Arial" panose="020B0604020202020204" pitchFamily="34" charset="0"/>
              <a:buChar char="•"/>
            </a:pPr>
            <a:r>
              <a:rPr lang="en-US" sz="1800" dirty="0">
                <a:latin typeface="Century Gothic"/>
              </a:rPr>
              <a:t> </a:t>
            </a:r>
            <a:r>
              <a:rPr lang="en-US" sz="1800" b="1" dirty="0">
                <a:solidFill>
                  <a:srgbClr val="FFC000"/>
                </a:solidFill>
                <a:latin typeface="Century Gothic"/>
              </a:rPr>
              <a:t>23+</a:t>
            </a:r>
            <a:r>
              <a:rPr lang="en-US" sz="1800" dirty="0">
                <a:latin typeface="Century Gothic"/>
              </a:rPr>
              <a:t> ‘Dutch’ partners / </a:t>
            </a:r>
            <a:r>
              <a:rPr lang="en-US" sz="1000" dirty="0">
                <a:latin typeface="Century Gothic"/>
              </a:rPr>
              <a:t>single count</a:t>
            </a:r>
          </a:p>
          <a:p>
            <a:pPr>
              <a:buFont typeface="Arial" panose="020B0604020202020204" pitchFamily="34" charset="0"/>
              <a:buChar char="•"/>
            </a:pPr>
            <a:endParaRPr lang="en-US" sz="1800" dirty="0">
              <a:latin typeface="Century Gothic"/>
            </a:endParaRPr>
          </a:p>
          <a:p>
            <a:pPr>
              <a:buFont typeface="Arial" panose="020B0604020202020204" pitchFamily="34" charset="0"/>
              <a:buChar char="•"/>
            </a:pPr>
            <a:endParaRPr lang="en-US" sz="2000" dirty="0">
              <a:latin typeface="Century Gothic"/>
            </a:endParaRPr>
          </a:p>
          <a:p>
            <a:pPr>
              <a:buFont typeface="Arial" panose="020B0604020202020204" pitchFamily="34" charset="0"/>
              <a:buChar char="•"/>
            </a:pPr>
            <a:endParaRPr lang="en-US" sz="2000" dirty="0">
              <a:latin typeface="Century Gothic"/>
            </a:endParaRPr>
          </a:p>
          <a:p>
            <a:endParaRPr lang="en-US" sz="2000" dirty="0">
              <a:latin typeface="Century Gothic"/>
            </a:endParaRPr>
          </a:p>
          <a:p>
            <a:pPr>
              <a:buFont typeface="Arial" panose="020B0604020202020204" pitchFamily="34" charset="0"/>
              <a:buChar char="•"/>
            </a:pPr>
            <a:endParaRPr lang="en-US" sz="2000" dirty="0"/>
          </a:p>
          <a:p>
            <a:pPr marL="685800" lvl="1"/>
            <a:endParaRPr lang="nl-NL" sz="2000" dirty="0"/>
          </a:p>
        </p:txBody>
      </p:sp>
      <p:pic>
        <p:nvPicPr>
          <p:cNvPr id="5" name="Afbeelding 4" descr="A picture containing text&#10;&#10;Description automatically generated">
            <a:hlinkClick r:id="rId2"/>
            <a:extLst>
              <a:ext uri="{FF2B5EF4-FFF2-40B4-BE49-F238E27FC236}">
                <a16:creationId xmlns:a16="http://schemas.microsoft.com/office/drawing/2014/main" id="{FEDADEF1-B221-4150-9556-4E04CBAB1829}"/>
              </a:ext>
            </a:extLst>
          </p:cNvPr>
          <p:cNvPicPr>
            <a:picLocks noChangeAspect="1"/>
          </p:cNvPicPr>
          <p:nvPr/>
        </p:nvPicPr>
        <p:blipFill>
          <a:blip r:embed="rId3"/>
          <a:stretch>
            <a:fillRect/>
          </a:stretch>
        </p:blipFill>
        <p:spPr>
          <a:xfrm>
            <a:off x="4105659" y="1101745"/>
            <a:ext cx="4658267" cy="3157656"/>
          </a:xfrm>
          <a:prstGeom prst="rect">
            <a:avLst/>
          </a:prstGeom>
        </p:spPr>
      </p:pic>
    </p:spTree>
    <p:extLst>
      <p:ext uri="{BB962C8B-B14F-4D97-AF65-F5344CB8AC3E}">
        <p14:creationId xmlns:p14="http://schemas.microsoft.com/office/powerpoint/2010/main" val="4212069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2143A-F3DA-4DD4-A1B3-E9F0250EEFD3}"/>
              </a:ext>
            </a:extLst>
          </p:cNvPr>
          <p:cNvSpPr>
            <a:spLocks noGrp="1"/>
          </p:cNvSpPr>
          <p:nvPr>
            <p:ph type="title"/>
          </p:nvPr>
        </p:nvSpPr>
        <p:spPr/>
        <p:txBody>
          <a:bodyPr>
            <a:normAutofit/>
          </a:bodyPr>
          <a:lstStyle/>
          <a:p>
            <a:pPr algn="l"/>
            <a:r>
              <a:rPr lang="en-GB" sz="2500" b="1">
                <a:solidFill>
                  <a:srgbClr val="FFC000"/>
                </a:solidFill>
                <a:latin typeface="Century Gothic"/>
              </a:rPr>
              <a:t>MENA region ICP call</a:t>
            </a:r>
            <a:endParaRPr lang="nl-NL" sz="2500" b="1">
              <a:solidFill>
                <a:schemeClr val="accent6"/>
              </a:solidFill>
              <a:latin typeface="Century Gothic"/>
            </a:endParaRPr>
          </a:p>
        </p:txBody>
      </p:sp>
      <p:sp>
        <p:nvSpPr>
          <p:cNvPr id="3" name="Tijdelijke aanduiding voor inhoud 2">
            <a:extLst>
              <a:ext uri="{FF2B5EF4-FFF2-40B4-BE49-F238E27FC236}">
                <a16:creationId xmlns:a16="http://schemas.microsoft.com/office/drawing/2014/main" id="{967EDBD3-7D58-4786-B36A-A4EE738A7EBD}"/>
              </a:ext>
            </a:extLst>
          </p:cNvPr>
          <p:cNvSpPr>
            <a:spLocks noGrp="1"/>
          </p:cNvSpPr>
          <p:nvPr>
            <p:ph idx="1"/>
          </p:nvPr>
        </p:nvSpPr>
        <p:spPr>
          <a:xfrm>
            <a:off x="457200" y="971550"/>
            <a:ext cx="8229600" cy="3623073"/>
          </a:xfrm>
        </p:spPr>
        <p:txBody>
          <a:bodyPr vert="horz" lIns="91440" tIns="45720" rIns="91440" bIns="45720" rtlCol="0" anchor="t">
            <a:normAutofit fontScale="25000" lnSpcReduction="20000"/>
          </a:bodyPr>
          <a:lstStyle/>
          <a:p>
            <a:pPr marL="0" indent="0">
              <a:buNone/>
            </a:pPr>
            <a:endParaRPr lang="en-US" dirty="0"/>
          </a:p>
          <a:p>
            <a:pPr marL="0" indent="0">
              <a:buNone/>
            </a:pPr>
            <a:r>
              <a:rPr lang="en-US" sz="9600" b="1" dirty="0">
                <a:solidFill>
                  <a:srgbClr val="5467AE"/>
                </a:solidFill>
              </a:rPr>
              <a:t>Institutional Collaboration Projects (ICPs):</a:t>
            </a:r>
          </a:p>
          <a:p>
            <a:pPr marL="342265" indent="-342265">
              <a:lnSpc>
                <a:spcPct val="120000"/>
              </a:lnSpc>
            </a:pPr>
            <a:r>
              <a:rPr lang="en-US" sz="5600" dirty="0">
                <a:latin typeface="Century Gothic"/>
              </a:rPr>
              <a:t>The grant applicant must be a Dutch institution for secondary vocational or higher vocational or academic education; or a national or local knowledge institution or </a:t>
            </a:r>
            <a:r>
              <a:rPr lang="en-US" sz="5600" dirty="0" err="1">
                <a:latin typeface="Century Gothic"/>
              </a:rPr>
              <a:t>organisation</a:t>
            </a:r>
            <a:r>
              <a:rPr lang="en-US" sz="5600" dirty="0">
                <a:latin typeface="Century Gothic"/>
              </a:rPr>
              <a:t>.</a:t>
            </a:r>
            <a:endParaRPr lang="en-GB" sz="5600" dirty="0">
              <a:latin typeface="Century Gothic"/>
            </a:endParaRPr>
          </a:p>
          <a:p>
            <a:pPr marL="342265" indent="-342265">
              <a:lnSpc>
                <a:spcPct val="120000"/>
              </a:lnSpc>
            </a:pPr>
            <a:r>
              <a:rPr lang="en-US" sz="5600" dirty="0">
                <a:latin typeface="Century Gothic"/>
              </a:rPr>
              <a:t>A grant application (proposal) may be submitted by any one of the partners, potentially on behalf of a consortium. </a:t>
            </a:r>
          </a:p>
          <a:p>
            <a:pPr marL="342265" indent="-342265">
              <a:lnSpc>
                <a:spcPct val="120000"/>
              </a:lnSpc>
            </a:pPr>
            <a:r>
              <a:rPr lang="en-GB" sz="5600" dirty="0">
                <a:latin typeface="Century Gothic"/>
              </a:rPr>
              <a:t>The project proposal has a minimum duration of one year and must be implemented and established by no later than 31 March 2022</a:t>
            </a:r>
            <a:endParaRPr lang="en-US" sz="5600" dirty="0">
              <a:latin typeface="Century Gothic"/>
            </a:endParaRPr>
          </a:p>
          <a:p>
            <a:pPr marL="342265" indent="-342265">
              <a:lnSpc>
                <a:spcPct val="120000"/>
              </a:lnSpc>
            </a:pPr>
            <a:r>
              <a:rPr lang="en-US" sz="5600" dirty="0">
                <a:latin typeface="Century Gothic"/>
              </a:rPr>
              <a:t>The proposal should target </a:t>
            </a:r>
            <a:r>
              <a:rPr lang="en-US" sz="5600" b="1" dirty="0">
                <a:latin typeface="Century Gothic"/>
              </a:rPr>
              <a:t>integrated capacity development </a:t>
            </a:r>
            <a:r>
              <a:rPr lang="en-US" sz="5600" dirty="0">
                <a:latin typeface="Century Gothic"/>
              </a:rPr>
              <a:t>through staff training, curriculum development, internships, study visits, small investments, if these clearly contribute to the content and goals of the project.</a:t>
            </a:r>
          </a:p>
          <a:p>
            <a:pPr marL="342265" indent="-342265">
              <a:lnSpc>
                <a:spcPct val="120000"/>
              </a:lnSpc>
            </a:pPr>
            <a:r>
              <a:rPr lang="en-US" sz="5600" dirty="0">
                <a:latin typeface="Century Gothic"/>
              </a:rPr>
              <a:t>No staff salaries for target </a:t>
            </a:r>
            <a:r>
              <a:rPr lang="en-US" sz="5600" dirty="0" err="1">
                <a:latin typeface="Century Gothic"/>
              </a:rPr>
              <a:t>organisations</a:t>
            </a:r>
            <a:r>
              <a:rPr lang="en-US" sz="5600" dirty="0">
                <a:latin typeface="Century Gothic"/>
              </a:rPr>
              <a:t>.</a:t>
            </a:r>
          </a:p>
          <a:p>
            <a:pPr marL="342265" indent="-342265">
              <a:lnSpc>
                <a:spcPct val="120000"/>
              </a:lnSpc>
            </a:pPr>
            <a:r>
              <a:rPr lang="en-US" sz="5600" b="1" dirty="0">
                <a:latin typeface="Century Gothic"/>
              </a:rPr>
              <a:t>Grant Obligations and Conditions</a:t>
            </a:r>
          </a:p>
          <a:p>
            <a:pPr marL="342265" indent="-342265">
              <a:lnSpc>
                <a:spcPct val="120000"/>
              </a:lnSpc>
            </a:pPr>
            <a:r>
              <a:rPr lang="en-US" sz="5600" b="1" dirty="0">
                <a:latin typeface="Century Gothic"/>
                <a:hlinkClick r:id="rId3"/>
              </a:rPr>
              <a:t>https://www.nuffic.nl/en/subjects/orange-knowledge-programme/calls-joint-proposals-institutional-collaboration-projects-okp</a:t>
            </a:r>
            <a:endParaRPr lang="en-US" sz="5600" b="1" dirty="0">
              <a:latin typeface="Century Gothic"/>
            </a:endParaRPr>
          </a:p>
          <a:p>
            <a:pPr marL="342265" indent="-342265">
              <a:lnSpc>
                <a:spcPct val="120000"/>
              </a:lnSpc>
            </a:pPr>
            <a:endParaRPr lang="en-US" sz="5600" b="1" dirty="0">
              <a:latin typeface="Century Gothic"/>
            </a:endParaRPr>
          </a:p>
          <a:p>
            <a:pPr marL="342265" indent="-342265">
              <a:lnSpc>
                <a:spcPct val="120000"/>
              </a:lnSpc>
            </a:pPr>
            <a:endParaRPr lang="en-US" sz="5600" b="1" dirty="0">
              <a:latin typeface="Century Gothic" panose="020B0502020202020204" pitchFamily="34" charset="0"/>
            </a:endParaRPr>
          </a:p>
          <a:p>
            <a:pPr marL="0" indent="0">
              <a:lnSpc>
                <a:spcPct val="120000"/>
              </a:lnSpc>
              <a:buNone/>
            </a:pPr>
            <a:endParaRPr lang="en-US" sz="5600" b="1" dirty="0">
              <a:latin typeface="Century Gothic" panose="020B0502020202020204" pitchFamily="34" charset="0"/>
            </a:endParaRPr>
          </a:p>
          <a:p>
            <a:pPr marL="342265" indent="-342265">
              <a:lnSpc>
                <a:spcPct val="120000"/>
              </a:lnSpc>
            </a:pPr>
            <a:endParaRPr lang="en-US" sz="5600" b="1" dirty="0">
              <a:latin typeface="Century Gothic" panose="020B0502020202020204" pitchFamily="34" charset="0"/>
            </a:endParaRPr>
          </a:p>
        </p:txBody>
      </p:sp>
    </p:spTree>
    <p:extLst>
      <p:ext uri="{BB962C8B-B14F-4D97-AF65-F5344CB8AC3E}">
        <p14:creationId xmlns:p14="http://schemas.microsoft.com/office/powerpoint/2010/main" val="2439112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01B6218-EC6A-4DC9-AC59-1FD9B696DD51}"/>
              </a:ext>
            </a:extLst>
          </p:cNvPr>
          <p:cNvSpPr>
            <a:spLocks noGrp="1"/>
          </p:cNvSpPr>
          <p:nvPr>
            <p:ph type="body" sz="quarter" idx="10"/>
          </p:nvPr>
        </p:nvSpPr>
        <p:spPr/>
        <p:txBody>
          <a:bodyPr/>
          <a:lstStyle/>
          <a:p>
            <a:r>
              <a:rPr lang="nl-NL"/>
              <a:t>Timeline call procedure ICP</a:t>
            </a:r>
          </a:p>
          <a:p>
            <a:endParaRPr lang="nl-NL"/>
          </a:p>
        </p:txBody>
      </p:sp>
      <p:sp>
        <p:nvSpPr>
          <p:cNvPr id="14" name="Pijl: punthaak 13">
            <a:extLst>
              <a:ext uri="{FF2B5EF4-FFF2-40B4-BE49-F238E27FC236}">
                <a16:creationId xmlns:a16="http://schemas.microsoft.com/office/drawing/2014/main" id="{E159D64D-BA2F-4DAA-8244-CCBE484AC080}"/>
              </a:ext>
            </a:extLst>
          </p:cNvPr>
          <p:cNvSpPr/>
          <p:nvPr/>
        </p:nvSpPr>
        <p:spPr>
          <a:xfrm>
            <a:off x="413884" y="2248631"/>
            <a:ext cx="2331850" cy="10757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FFFFFF"/>
                </a:solidFill>
                <a:effectLst/>
                <a:uLnTx/>
                <a:uFillTx/>
                <a:latin typeface="Calibri" panose="020F0502020204030204"/>
                <a:ea typeface="+mn-ea"/>
                <a:cs typeface="+mn-cs"/>
              </a:rPr>
              <a:t>Call </a:t>
            </a:r>
            <a:r>
              <a:rPr kumimoji="0" lang="nl-NL" sz="1200" b="0" i="0" u="none" strike="noStrike" kern="1200" cap="none" spc="0" normalizeH="0" baseline="0" noProof="0" err="1">
                <a:ln>
                  <a:noFill/>
                </a:ln>
                <a:solidFill>
                  <a:srgbClr val="FFFFFF"/>
                </a:solidFill>
                <a:effectLst/>
                <a:uLnTx/>
                <a:uFillTx/>
                <a:latin typeface="Calibri" panose="020F0502020204030204"/>
                <a:ea typeface="+mn-ea"/>
                <a:cs typeface="+mn-cs"/>
              </a:rPr>
              <a:t>published</a:t>
            </a:r>
            <a:endParaRPr kumimoji="0" lang="nl-NL" sz="12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FFFF"/>
                </a:solidFill>
                <a:effectLst/>
                <a:uLnTx/>
                <a:uFillTx/>
                <a:latin typeface="Calibri" panose="020F0502020204030204"/>
                <a:ea typeface="+mn-ea"/>
                <a:cs typeface="+mn-cs"/>
              </a:rPr>
              <a:t>15 December 2020</a:t>
            </a:r>
          </a:p>
        </p:txBody>
      </p:sp>
      <p:sp>
        <p:nvSpPr>
          <p:cNvPr id="17" name="Pijl: punthaak 16">
            <a:extLst>
              <a:ext uri="{FF2B5EF4-FFF2-40B4-BE49-F238E27FC236}">
                <a16:creationId xmlns:a16="http://schemas.microsoft.com/office/drawing/2014/main" id="{B18F3061-EAE3-4DA7-A729-1DCF1CFC465B}"/>
              </a:ext>
            </a:extLst>
          </p:cNvPr>
          <p:cNvSpPr/>
          <p:nvPr/>
        </p:nvSpPr>
        <p:spPr>
          <a:xfrm>
            <a:off x="4278816" y="2248630"/>
            <a:ext cx="2331850" cy="10757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err="1">
                <a:ln>
                  <a:noFill/>
                </a:ln>
                <a:solidFill>
                  <a:srgbClr val="FFFFFF"/>
                </a:solidFill>
                <a:effectLst/>
                <a:uLnTx/>
                <a:uFillTx/>
                <a:latin typeface="Calibri" panose="020F0502020204030204"/>
                <a:ea typeface="+mn-ea"/>
                <a:cs typeface="+mn-cs"/>
              </a:rPr>
              <a:t>Selection</a:t>
            </a:r>
            <a:r>
              <a:rPr kumimoji="0" lang="nl-NL" sz="1200" b="0" i="0" u="none" strike="noStrike" kern="1200" cap="none" spc="0" normalizeH="0" baseline="0" noProof="0">
                <a:ln>
                  <a:noFill/>
                </a:ln>
                <a:solidFill>
                  <a:srgbClr val="FFFFFF"/>
                </a:solidFill>
                <a:effectLst/>
                <a:uLnTx/>
                <a:uFillTx/>
                <a:latin typeface="Calibri" panose="020F0502020204030204"/>
                <a:ea typeface="+mn-ea"/>
                <a:cs typeface="+mn-cs"/>
              </a:rPr>
              <a:t> </a:t>
            </a:r>
            <a:r>
              <a:rPr kumimoji="0" lang="nl-NL" sz="1200" b="0" i="0" u="none" strike="noStrike" kern="1200" cap="none" spc="0" normalizeH="0" baseline="0" noProof="0" err="1">
                <a:ln>
                  <a:noFill/>
                </a:ln>
                <a:solidFill>
                  <a:srgbClr val="FFFFFF"/>
                </a:solidFill>
                <a:effectLst/>
                <a:uLnTx/>
                <a:uFillTx/>
                <a:latin typeface="Calibri" panose="020F0502020204030204"/>
                <a:ea typeface="+mn-ea"/>
                <a:cs typeface="+mn-cs"/>
              </a:rPr>
              <a:t>proposals</a:t>
            </a:r>
            <a:endParaRPr kumimoji="0" lang="nl-NL" sz="12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err="1">
                <a:ln>
                  <a:noFill/>
                </a:ln>
                <a:solidFill>
                  <a:srgbClr val="FFFFFF"/>
                </a:solidFill>
                <a:effectLst/>
                <a:uLnTx/>
                <a:uFillTx/>
                <a:latin typeface="Calibri" panose="020F0502020204030204"/>
                <a:ea typeface="+mn-ea"/>
                <a:cs typeface="+mn-cs"/>
              </a:rPr>
              <a:t>March</a:t>
            </a:r>
            <a:r>
              <a:rPr kumimoji="0" lang="nl-NL" sz="1200" b="1" i="0" u="none" strike="noStrike" kern="1200" cap="none" spc="0" normalizeH="0" baseline="0" noProof="0">
                <a:ln>
                  <a:noFill/>
                </a:ln>
                <a:solidFill>
                  <a:srgbClr val="FFFFFF"/>
                </a:solidFill>
                <a:effectLst/>
                <a:uLnTx/>
                <a:uFillTx/>
                <a:latin typeface="Calibri" panose="020F0502020204030204"/>
                <a:ea typeface="+mn-ea"/>
                <a:cs typeface="+mn-cs"/>
              </a:rPr>
              <a:t> 2021</a:t>
            </a:r>
          </a:p>
        </p:txBody>
      </p:sp>
      <p:sp>
        <p:nvSpPr>
          <p:cNvPr id="18" name="Pijl: punthaak 17">
            <a:extLst>
              <a:ext uri="{FF2B5EF4-FFF2-40B4-BE49-F238E27FC236}">
                <a16:creationId xmlns:a16="http://schemas.microsoft.com/office/drawing/2014/main" id="{BA3DED3E-03EC-4671-9F94-4508AFC8C09C}"/>
              </a:ext>
            </a:extLst>
          </p:cNvPr>
          <p:cNvSpPr/>
          <p:nvPr/>
        </p:nvSpPr>
        <p:spPr>
          <a:xfrm>
            <a:off x="6211282" y="2248630"/>
            <a:ext cx="2331850" cy="10757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FFFFFF"/>
                </a:solidFill>
                <a:effectLst/>
                <a:uLnTx/>
                <a:uFillTx/>
                <a:latin typeface="Calibri" panose="020F0502020204030204"/>
                <a:ea typeface="+mn-ea"/>
                <a:cs typeface="+mn-cs"/>
              </a:rPr>
              <a:t>Start of </a:t>
            </a:r>
            <a:r>
              <a:rPr kumimoji="0" lang="nl-NL" sz="1200" b="0" i="0" u="none" strike="noStrike" kern="1200" cap="none" spc="0" normalizeH="0" baseline="0" noProof="0" err="1">
                <a:ln>
                  <a:noFill/>
                </a:ln>
                <a:solidFill>
                  <a:srgbClr val="FFFFFF"/>
                </a:solidFill>
                <a:effectLst/>
                <a:uLnTx/>
                <a:uFillTx/>
                <a:latin typeface="Calibri" panose="020F0502020204030204"/>
                <a:ea typeface="+mn-ea"/>
                <a:cs typeface="+mn-cs"/>
              </a:rPr>
              <a:t>projects</a:t>
            </a:r>
            <a:endParaRPr kumimoji="0" lang="nl-NL" sz="12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FFFF"/>
                </a:solidFill>
                <a:effectLst/>
                <a:uLnTx/>
                <a:uFillTx/>
                <a:latin typeface="Calibri" panose="020F0502020204030204"/>
                <a:ea typeface="+mn-ea"/>
                <a:cs typeface="+mn-cs"/>
              </a:rPr>
              <a:t>1 April 2021</a:t>
            </a:r>
          </a:p>
        </p:txBody>
      </p:sp>
      <p:sp>
        <p:nvSpPr>
          <p:cNvPr id="19" name="Pijl: punthaak 18">
            <a:extLst>
              <a:ext uri="{FF2B5EF4-FFF2-40B4-BE49-F238E27FC236}">
                <a16:creationId xmlns:a16="http://schemas.microsoft.com/office/drawing/2014/main" id="{760F081F-0C26-448E-8241-6443C6043031}"/>
              </a:ext>
            </a:extLst>
          </p:cNvPr>
          <p:cNvSpPr/>
          <p:nvPr/>
        </p:nvSpPr>
        <p:spPr>
          <a:xfrm>
            <a:off x="2346350" y="2248630"/>
            <a:ext cx="2331850" cy="107576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a:ln>
                  <a:noFill/>
                </a:ln>
                <a:solidFill>
                  <a:srgbClr val="FFFFFF"/>
                </a:solidFill>
                <a:effectLst/>
                <a:uLnTx/>
                <a:uFillTx/>
                <a:latin typeface="Calibri" panose="020F0502020204030204"/>
                <a:ea typeface="+mn-ea"/>
                <a:cs typeface="+mn-cs"/>
              </a:rPr>
              <a:t>Deadline call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nl-NL" sz="1200" b="1" i="0" u="none" strike="noStrike" kern="1200" cap="none" spc="0" normalizeH="0" baseline="0" noProof="0">
                <a:ln>
                  <a:noFill/>
                </a:ln>
                <a:solidFill>
                  <a:srgbClr val="FFFFFF"/>
                </a:solidFill>
                <a:effectLst/>
                <a:uLnTx/>
                <a:uFillTx/>
                <a:latin typeface="Calibri" panose="020F0502020204030204"/>
                <a:ea typeface="+mn-ea"/>
                <a:cs typeface="+mn-cs"/>
              </a:rPr>
              <a:t>18 </a:t>
            </a:r>
            <a:r>
              <a:rPr kumimoji="0" lang="nl-NL" sz="1200" b="1" i="0" u="none" strike="noStrike" kern="1200" cap="none" spc="0" normalizeH="0" baseline="0" noProof="0" err="1">
                <a:ln>
                  <a:noFill/>
                </a:ln>
                <a:solidFill>
                  <a:srgbClr val="FFFFFF"/>
                </a:solidFill>
                <a:effectLst/>
                <a:uLnTx/>
                <a:uFillTx/>
                <a:latin typeface="Calibri" panose="020F0502020204030204"/>
                <a:ea typeface="+mn-ea"/>
                <a:cs typeface="+mn-cs"/>
              </a:rPr>
              <a:t>February</a:t>
            </a:r>
            <a:r>
              <a:rPr kumimoji="0" lang="nl-NL" sz="1200" b="1" i="0" u="none" strike="noStrike" kern="1200" cap="none" spc="0" normalizeH="0" baseline="0" noProof="0">
                <a:ln>
                  <a:noFill/>
                </a:ln>
                <a:solidFill>
                  <a:srgbClr val="FFFFFF"/>
                </a:solidFill>
                <a:effectLst/>
                <a:uLnTx/>
                <a:uFillTx/>
                <a:latin typeface="Calibri" panose="020F0502020204030204"/>
                <a:ea typeface="+mn-ea"/>
                <a:cs typeface="+mn-cs"/>
              </a:rPr>
              <a:t> 2021</a:t>
            </a:r>
          </a:p>
        </p:txBody>
      </p:sp>
    </p:spTree>
    <p:extLst>
      <p:ext uri="{BB962C8B-B14F-4D97-AF65-F5344CB8AC3E}">
        <p14:creationId xmlns:p14="http://schemas.microsoft.com/office/powerpoint/2010/main" val="116762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6D5A-26BE-4952-9278-E06336F3AFC3}"/>
              </a:ext>
            </a:extLst>
          </p:cNvPr>
          <p:cNvSpPr>
            <a:spLocks noGrp="1"/>
          </p:cNvSpPr>
          <p:nvPr>
            <p:ph type="title"/>
          </p:nvPr>
        </p:nvSpPr>
        <p:spPr>
          <a:xfrm>
            <a:off x="457200" y="483293"/>
            <a:ext cx="8229600" cy="857250"/>
          </a:xfrm>
        </p:spPr>
        <p:txBody>
          <a:bodyPr>
            <a:normAutofit/>
          </a:bodyPr>
          <a:lstStyle/>
          <a:p>
            <a:pPr algn="l"/>
            <a:br>
              <a:rPr lang="en-GB" sz="2798" b="1">
                <a:solidFill>
                  <a:schemeClr val="accent6"/>
                </a:solidFill>
                <a:latin typeface="Century Gothic" panose="020B0502020202020204" pitchFamily="34" charset="0"/>
              </a:rPr>
            </a:br>
            <a:r>
              <a:rPr lang="en-GB" sz="2700" b="1">
                <a:solidFill>
                  <a:schemeClr val="accent1"/>
                </a:solidFill>
                <a:latin typeface="+mn-lt"/>
                <a:ea typeface="+mn-ea"/>
                <a:cs typeface="+mn-cs"/>
              </a:rPr>
              <a:t>Orange Knowledge Programme</a:t>
            </a:r>
          </a:p>
        </p:txBody>
      </p:sp>
      <p:sp>
        <p:nvSpPr>
          <p:cNvPr id="4" name="Tijdelijke aanduiding voor inhoud 3">
            <a:extLst>
              <a:ext uri="{FF2B5EF4-FFF2-40B4-BE49-F238E27FC236}">
                <a16:creationId xmlns:a16="http://schemas.microsoft.com/office/drawing/2014/main" id="{65BAC98C-8388-4DD1-9157-E49BC9F6F12A}"/>
              </a:ext>
            </a:extLst>
          </p:cNvPr>
          <p:cNvSpPr>
            <a:spLocks noGrp="1"/>
          </p:cNvSpPr>
          <p:nvPr>
            <p:ph sz="half" idx="2"/>
          </p:nvPr>
        </p:nvSpPr>
        <p:spPr>
          <a:xfrm>
            <a:off x="457200" y="911918"/>
            <a:ext cx="7176541" cy="4320594"/>
          </a:xfrm>
        </p:spPr>
        <p:txBody>
          <a:bodyPr>
            <a:noAutofit/>
          </a:bodyPr>
          <a:lstStyle/>
          <a:p>
            <a:pPr marL="0" indent="0">
              <a:buNone/>
            </a:pPr>
            <a:endParaRPr lang="en-GB" sz="1200" dirty="0">
              <a:latin typeface="Century Gothic" panose="020B0502020202020204" pitchFamily="34" charset="0"/>
            </a:endParaRPr>
          </a:p>
          <a:p>
            <a:pPr marL="0" indent="0">
              <a:buNone/>
            </a:pPr>
            <a:endParaRPr lang="en-GB" sz="1200" dirty="0">
              <a:latin typeface="Century Gothic" panose="020B0502020202020204" pitchFamily="34" charset="0"/>
            </a:endParaRPr>
          </a:p>
          <a:p>
            <a:pPr marL="0" indent="0">
              <a:buNone/>
            </a:pPr>
            <a:endParaRPr lang="en-GB" sz="1900" dirty="0">
              <a:latin typeface="Century Gothic" panose="020B0502020202020204" pitchFamily="34" charset="0"/>
            </a:endParaRPr>
          </a:p>
          <a:p>
            <a:pPr marL="0" indent="0">
              <a:lnSpc>
                <a:spcPct val="150000"/>
              </a:lnSpc>
              <a:buNone/>
            </a:pPr>
            <a:r>
              <a:rPr lang="en-GB" sz="1900" dirty="0">
                <a:latin typeface="Century Gothic" panose="020B0502020202020204" pitchFamily="34" charset="0"/>
              </a:rPr>
              <a:t>Contribute to sustainable and inclusive development through the strengthening of organisations key to sectoral development in partner countries. Interventions implemented have to contribute to the </a:t>
            </a:r>
            <a:r>
              <a:rPr lang="en-GB" sz="1900" dirty="0">
                <a:latin typeface="Century Gothic" panose="020B0502020202020204" pitchFamily="34" charset="0"/>
                <a:hlinkClick r:id="rId3"/>
              </a:rPr>
              <a:t>Netherlands’ development cooperation policy</a:t>
            </a:r>
            <a:r>
              <a:rPr lang="en-GB" sz="1900" dirty="0">
                <a:latin typeface="Century Gothic" panose="020B0502020202020204" pitchFamily="34" charset="0"/>
              </a:rPr>
              <a:t>.</a:t>
            </a:r>
          </a:p>
          <a:p>
            <a:pPr marL="0" indent="0">
              <a:buNone/>
            </a:pPr>
            <a:endParaRPr lang="en-GB" sz="1200" dirty="0">
              <a:latin typeface="Century Gothic" panose="020B0502020202020204" pitchFamily="34" charset="0"/>
            </a:endParaRPr>
          </a:p>
        </p:txBody>
      </p:sp>
    </p:spTree>
    <p:extLst>
      <p:ext uri="{BB962C8B-B14F-4D97-AF65-F5344CB8AC3E}">
        <p14:creationId xmlns:p14="http://schemas.microsoft.com/office/powerpoint/2010/main" val="1349348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C2143A-F3DA-4DD4-A1B3-E9F0250EEFD3}"/>
              </a:ext>
            </a:extLst>
          </p:cNvPr>
          <p:cNvSpPr>
            <a:spLocks noGrp="1"/>
          </p:cNvSpPr>
          <p:nvPr>
            <p:ph type="title"/>
          </p:nvPr>
        </p:nvSpPr>
        <p:spPr/>
        <p:txBody>
          <a:bodyPr>
            <a:normAutofit/>
          </a:bodyPr>
          <a:lstStyle/>
          <a:p>
            <a:pPr algn="l"/>
            <a:r>
              <a:rPr lang="en-GB" sz="2500" b="1">
                <a:solidFill>
                  <a:srgbClr val="FFC000"/>
                </a:solidFill>
                <a:latin typeface="Century Gothic"/>
              </a:rPr>
              <a:t>MENA region ICP call</a:t>
            </a:r>
            <a:endParaRPr lang="nl-NL" sz="2500" b="1">
              <a:solidFill>
                <a:schemeClr val="accent6"/>
              </a:solidFill>
              <a:latin typeface="Century Gothic"/>
            </a:endParaRPr>
          </a:p>
        </p:txBody>
      </p:sp>
      <p:sp>
        <p:nvSpPr>
          <p:cNvPr id="3" name="Tijdelijke aanduiding voor inhoud 2">
            <a:extLst>
              <a:ext uri="{FF2B5EF4-FFF2-40B4-BE49-F238E27FC236}">
                <a16:creationId xmlns:a16="http://schemas.microsoft.com/office/drawing/2014/main" id="{967EDBD3-7D58-4786-B36A-A4EE738A7EBD}"/>
              </a:ext>
            </a:extLst>
          </p:cNvPr>
          <p:cNvSpPr>
            <a:spLocks noGrp="1"/>
          </p:cNvSpPr>
          <p:nvPr>
            <p:ph idx="1"/>
          </p:nvPr>
        </p:nvSpPr>
        <p:spPr>
          <a:xfrm>
            <a:off x="457200" y="971550"/>
            <a:ext cx="8229600" cy="3623073"/>
          </a:xfrm>
        </p:spPr>
        <p:txBody>
          <a:bodyPr anchor="ctr">
            <a:normAutofit/>
          </a:bodyPr>
          <a:lstStyle/>
          <a:p>
            <a:pPr marL="0" indent="0">
              <a:buNone/>
            </a:pPr>
            <a:endParaRPr lang="en-US"/>
          </a:p>
          <a:p>
            <a:pPr marL="0" indent="0" algn="ctr">
              <a:lnSpc>
                <a:spcPct val="120000"/>
              </a:lnSpc>
              <a:buNone/>
            </a:pPr>
            <a:r>
              <a:rPr lang="en-US" sz="5600" b="1">
                <a:latin typeface="Century Gothic" panose="020B0502020202020204" pitchFamily="34" charset="0"/>
              </a:rPr>
              <a:t>Questions?</a:t>
            </a:r>
          </a:p>
          <a:p>
            <a:pPr>
              <a:lnSpc>
                <a:spcPct val="120000"/>
              </a:lnSpc>
            </a:pPr>
            <a:endParaRPr lang="en-US" sz="5600" b="1">
              <a:latin typeface="Century Gothic" panose="020B0502020202020204" pitchFamily="34" charset="0"/>
            </a:endParaRPr>
          </a:p>
        </p:txBody>
      </p:sp>
    </p:spTree>
    <p:extLst>
      <p:ext uri="{BB962C8B-B14F-4D97-AF65-F5344CB8AC3E}">
        <p14:creationId xmlns:p14="http://schemas.microsoft.com/office/powerpoint/2010/main" val="1355708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6D5A-26BE-4952-9278-E06336F3AFC3}"/>
              </a:ext>
            </a:extLst>
          </p:cNvPr>
          <p:cNvSpPr>
            <a:spLocks noGrp="1"/>
          </p:cNvSpPr>
          <p:nvPr>
            <p:ph type="title"/>
          </p:nvPr>
        </p:nvSpPr>
        <p:spPr>
          <a:xfrm>
            <a:off x="457200" y="-28483"/>
            <a:ext cx="8229600" cy="857250"/>
          </a:xfrm>
        </p:spPr>
        <p:txBody>
          <a:bodyPr lIns="91440" tIns="45720" rIns="91440" bIns="45720" anchor="t">
            <a:normAutofit/>
          </a:bodyPr>
          <a:lstStyle/>
          <a:p>
            <a:br>
              <a:rPr lang="en-GB" sz="2750" b="1">
                <a:latin typeface="Century Gothic" panose="020B0502020202020204" pitchFamily="34" charset="0"/>
              </a:rPr>
            </a:br>
            <a:r>
              <a:rPr lang="en-GB" sz="2750" b="1">
                <a:solidFill>
                  <a:schemeClr val="accent6"/>
                </a:solidFill>
                <a:latin typeface="Century Gothic"/>
              </a:rPr>
              <a:t>MENA Region</a:t>
            </a:r>
          </a:p>
        </p:txBody>
      </p:sp>
      <p:sp>
        <p:nvSpPr>
          <p:cNvPr id="4" name="Tijdelijke aanduiding voor inhoud 3">
            <a:extLst>
              <a:ext uri="{FF2B5EF4-FFF2-40B4-BE49-F238E27FC236}">
                <a16:creationId xmlns:a16="http://schemas.microsoft.com/office/drawing/2014/main" id="{65BAC98C-8388-4DD1-9157-E49BC9F6F12A}"/>
              </a:ext>
            </a:extLst>
          </p:cNvPr>
          <p:cNvSpPr>
            <a:spLocks noGrp="1"/>
          </p:cNvSpPr>
          <p:nvPr>
            <p:ph sz="half" idx="2"/>
          </p:nvPr>
        </p:nvSpPr>
        <p:spPr>
          <a:xfrm>
            <a:off x="457200" y="822906"/>
            <a:ext cx="7176541" cy="4320594"/>
          </a:xfrm>
        </p:spPr>
        <p:txBody>
          <a:bodyPr>
            <a:noAutofit/>
          </a:bodyPr>
          <a:lstStyle/>
          <a:p>
            <a:pPr>
              <a:lnSpc>
                <a:spcPct val="160000"/>
              </a:lnSpc>
            </a:pPr>
            <a:endParaRPr lang="en-US" sz="1800" b="1">
              <a:latin typeface="Century Gothic" panose="020B0502020202020204" pitchFamily="34" charset="0"/>
            </a:endParaRPr>
          </a:p>
          <a:p>
            <a:pPr marL="0" indent="0">
              <a:lnSpc>
                <a:spcPct val="160000"/>
              </a:lnSpc>
              <a:buNone/>
            </a:pPr>
            <a:r>
              <a:rPr lang="en-US" sz="1800" b="1">
                <a:latin typeface="Century Gothic" panose="020B0502020202020204" pitchFamily="34" charset="0"/>
              </a:rPr>
              <a:t>All information on our website: </a:t>
            </a:r>
            <a:r>
              <a:rPr lang="en-US" sz="1800">
                <a:hlinkClick r:id="rId3"/>
              </a:rPr>
              <a:t>https://www.nuffic.nl/en/subjects/open-calls</a:t>
            </a:r>
            <a:endParaRPr lang="en-US" sz="1800" b="1">
              <a:latin typeface="Century Gothic" panose="020B0502020202020204" pitchFamily="34" charset="0"/>
            </a:endParaRPr>
          </a:p>
          <a:p>
            <a:pPr marL="0" indent="0">
              <a:lnSpc>
                <a:spcPct val="160000"/>
              </a:lnSpc>
              <a:buNone/>
            </a:pPr>
            <a:r>
              <a:rPr lang="en-GB" sz="1800">
                <a:latin typeface="Century Gothic" panose="020B0502020202020204" pitchFamily="34" charset="0"/>
              </a:rPr>
              <a:t>If you agree on sharing your contact details, please send us an email: </a:t>
            </a:r>
            <a:r>
              <a:rPr lang="en-GB" sz="1800">
                <a:latin typeface="Century Gothic" panose="020B0502020202020204" pitchFamily="34" charset="0"/>
                <a:hlinkClick r:id="rId4"/>
              </a:rPr>
              <a:t>okp@nuffic.nl</a:t>
            </a:r>
            <a:endParaRPr lang="en-GB" sz="1800">
              <a:latin typeface="Century Gothic" panose="020B0502020202020204" pitchFamily="34" charset="0"/>
            </a:endParaRPr>
          </a:p>
          <a:p>
            <a:pPr marL="0" indent="0" algn="ctr">
              <a:lnSpc>
                <a:spcPct val="160000"/>
              </a:lnSpc>
              <a:buNone/>
            </a:pPr>
            <a:r>
              <a:rPr lang="nl-NL" sz="2800" b="1" err="1">
                <a:latin typeface="Century Gothic" panose="020B0502020202020204" pitchFamily="34" charset="0"/>
              </a:rPr>
              <a:t>Thanks</a:t>
            </a:r>
            <a:r>
              <a:rPr lang="nl-NL" sz="2800" b="1">
                <a:latin typeface="Century Gothic" panose="020B0502020202020204" pitchFamily="34" charset="0"/>
              </a:rPr>
              <a:t> </a:t>
            </a:r>
            <a:r>
              <a:rPr lang="nl-NL" sz="2800" b="1" err="1">
                <a:latin typeface="Century Gothic" panose="020B0502020202020204" pitchFamily="34" charset="0"/>
              </a:rPr>
              <a:t>for</a:t>
            </a:r>
            <a:r>
              <a:rPr lang="nl-NL" sz="2800" b="1">
                <a:latin typeface="Century Gothic" panose="020B0502020202020204" pitchFamily="34" charset="0"/>
              </a:rPr>
              <a:t> </a:t>
            </a:r>
            <a:r>
              <a:rPr lang="nl-NL" sz="2800" b="1" err="1">
                <a:latin typeface="Century Gothic" panose="020B0502020202020204" pitchFamily="34" charset="0"/>
              </a:rPr>
              <a:t>your</a:t>
            </a:r>
            <a:r>
              <a:rPr lang="nl-NL" sz="2800" b="1">
                <a:latin typeface="Century Gothic" panose="020B0502020202020204" pitchFamily="34" charset="0"/>
              </a:rPr>
              <a:t> </a:t>
            </a:r>
            <a:r>
              <a:rPr lang="nl-NL" sz="2800" b="1" err="1">
                <a:latin typeface="Century Gothic" panose="020B0502020202020204" pitchFamily="34" charset="0"/>
              </a:rPr>
              <a:t>participation</a:t>
            </a:r>
            <a:endParaRPr lang="en-GB" sz="2800" b="1">
              <a:latin typeface="Century Gothic" panose="020B0502020202020204" pitchFamily="34" charset="0"/>
            </a:endParaRPr>
          </a:p>
        </p:txBody>
      </p:sp>
    </p:spTree>
    <p:extLst>
      <p:ext uri="{BB962C8B-B14F-4D97-AF65-F5344CB8AC3E}">
        <p14:creationId xmlns:p14="http://schemas.microsoft.com/office/powerpoint/2010/main" val="1372342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
            <a:extLst>
              <a:ext uri="{FF2B5EF4-FFF2-40B4-BE49-F238E27FC236}">
                <a16:creationId xmlns:a16="http://schemas.microsoft.com/office/drawing/2014/main" id="{4798B738-0CC4-4EC8-AA7D-A990356F7B0A}"/>
              </a:ext>
            </a:extLst>
          </p:cNvPr>
          <p:cNvSpPr>
            <a:spLocks noGrp="1"/>
          </p:cNvSpPr>
          <p:nvPr>
            <p:ph type="body" sz="quarter" idx="10"/>
          </p:nvPr>
        </p:nvSpPr>
        <p:spPr>
          <a:xfrm>
            <a:off x="609094" y="453358"/>
            <a:ext cx="8046000" cy="717176"/>
          </a:xfrm>
        </p:spPr>
        <p:txBody>
          <a:bodyPr/>
          <a:lstStyle/>
          <a:p>
            <a:r>
              <a:rPr lang="en-US" dirty="0"/>
              <a:t>Description</a:t>
            </a:r>
          </a:p>
        </p:txBody>
      </p:sp>
      <p:sp>
        <p:nvSpPr>
          <p:cNvPr id="16" name="Text Placeholder 2">
            <a:extLst>
              <a:ext uri="{FF2B5EF4-FFF2-40B4-BE49-F238E27FC236}">
                <a16:creationId xmlns:a16="http://schemas.microsoft.com/office/drawing/2014/main" id="{2C44885F-82FA-482F-B605-4A3F333CB1BA}"/>
              </a:ext>
            </a:extLst>
          </p:cNvPr>
          <p:cNvSpPr>
            <a:spLocks noGrp="1"/>
          </p:cNvSpPr>
          <p:nvPr>
            <p:ph type="body" sz="quarter" idx="11"/>
          </p:nvPr>
        </p:nvSpPr>
        <p:spPr>
          <a:xfrm>
            <a:off x="549000" y="934889"/>
            <a:ext cx="8045999" cy="3852263"/>
          </a:xfrm>
        </p:spPr>
        <p:txBody>
          <a:bodyPr/>
          <a:lstStyle/>
          <a:p>
            <a:pPr algn="just"/>
            <a:r>
              <a:rPr lang="en-US" sz="1800" dirty="0"/>
              <a:t>The Orange Knowledge </a:t>
            </a:r>
            <a:r>
              <a:rPr lang="en-US" sz="1800" dirty="0" err="1"/>
              <a:t>Programme</a:t>
            </a:r>
            <a:r>
              <a:rPr lang="en-US" sz="1800" dirty="0"/>
              <a:t> is a Dutch funding </a:t>
            </a:r>
            <a:r>
              <a:rPr lang="en-US" sz="1800" dirty="0" err="1"/>
              <a:t>programme</a:t>
            </a:r>
            <a:r>
              <a:rPr lang="en-US" sz="1800" dirty="0"/>
              <a:t>. It contributes to societies’ social and economic development by strengthening knowledge and skills of professionals and </a:t>
            </a:r>
            <a:r>
              <a:rPr lang="en-US" sz="1800" dirty="0" err="1"/>
              <a:t>organisations</a:t>
            </a:r>
            <a:r>
              <a:rPr lang="en-US" sz="1800" dirty="0"/>
              <a:t>. This is achieved through focusing on education, in collaboration with Dutch knowledge </a:t>
            </a:r>
            <a:r>
              <a:rPr lang="en-US" sz="1800" dirty="0" err="1"/>
              <a:t>organisations</a:t>
            </a:r>
            <a:r>
              <a:rPr lang="en-US" sz="1800" dirty="0"/>
              <a:t>.</a:t>
            </a:r>
          </a:p>
          <a:p>
            <a:endParaRPr lang="en-US" dirty="0"/>
          </a:p>
          <a:p>
            <a:pPr marL="342900" indent="-342900">
              <a:buFont typeface="Arial" panose="020B0604020202020204" pitchFamily="34" charset="0"/>
              <a:buChar char="•"/>
            </a:pPr>
            <a:r>
              <a:rPr lang="en-US" sz="1800" dirty="0"/>
              <a:t>Funder: the Dutch Ministry of Foreign Affairs</a:t>
            </a:r>
          </a:p>
          <a:p>
            <a:pPr marL="342900" indent="-342900">
              <a:buFont typeface="Arial" panose="020B0604020202020204" pitchFamily="34" charset="0"/>
              <a:buChar char="•"/>
            </a:pPr>
            <a:r>
              <a:rPr lang="en-US" sz="1800" dirty="0"/>
              <a:t>Manager: </a:t>
            </a:r>
            <a:r>
              <a:rPr lang="en-US" sz="1800" dirty="0" err="1"/>
              <a:t>Nuffic</a:t>
            </a:r>
            <a:r>
              <a:rPr lang="en-US" sz="1800" dirty="0"/>
              <a:t> Global Development</a:t>
            </a:r>
          </a:p>
          <a:p>
            <a:pPr marL="342900" indent="-342900">
              <a:buFont typeface="Arial" panose="020B0604020202020204" pitchFamily="34" charset="0"/>
              <a:buChar char="•"/>
            </a:pPr>
            <a:r>
              <a:rPr lang="en-US" sz="1800" dirty="0"/>
              <a:t>Duration: from mid-2017 to mid-2022 </a:t>
            </a:r>
          </a:p>
          <a:p>
            <a:pPr marL="342900" indent="-342900">
              <a:buFont typeface="Arial" panose="020B0604020202020204" pitchFamily="34" charset="0"/>
              <a:buChar char="•"/>
            </a:pPr>
            <a:r>
              <a:rPr lang="en-US" sz="1800" dirty="0"/>
              <a:t>Budget: € 220 million</a:t>
            </a:r>
          </a:p>
          <a:p>
            <a:pPr marL="342900" indent="-342900">
              <a:buFont typeface="Arial" panose="020B0604020202020204" pitchFamily="34" charset="0"/>
              <a:buChar char="•"/>
            </a:pPr>
            <a:r>
              <a:rPr lang="en-US" sz="1800" dirty="0"/>
              <a:t>Countries: projects are ongoing in up to 54 countries; currently new opportunities are available for 38 countries</a:t>
            </a:r>
          </a:p>
        </p:txBody>
      </p:sp>
    </p:spTree>
    <p:extLst>
      <p:ext uri="{BB962C8B-B14F-4D97-AF65-F5344CB8AC3E}">
        <p14:creationId xmlns:p14="http://schemas.microsoft.com/office/powerpoint/2010/main" val="335672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6D5A-26BE-4952-9278-E06336F3AFC3}"/>
              </a:ext>
            </a:extLst>
          </p:cNvPr>
          <p:cNvSpPr>
            <a:spLocks noGrp="1"/>
          </p:cNvSpPr>
          <p:nvPr>
            <p:ph type="title"/>
          </p:nvPr>
        </p:nvSpPr>
        <p:spPr>
          <a:xfrm>
            <a:off x="457200" y="-28483"/>
            <a:ext cx="8229600" cy="857250"/>
          </a:xfrm>
        </p:spPr>
        <p:txBody>
          <a:bodyPr>
            <a:normAutofit fontScale="90000"/>
          </a:bodyPr>
          <a:lstStyle/>
          <a:p>
            <a:pPr algn="l"/>
            <a:br>
              <a:rPr lang="en-GB" sz="2798" b="1" dirty="0">
                <a:solidFill>
                  <a:schemeClr val="accent6"/>
                </a:solidFill>
                <a:latin typeface="Century Gothic" panose="020B0502020202020204" pitchFamily="34" charset="0"/>
              </a:rPr>
            </a:br>
            <a:r>
              <a:rPr lang="en-GB" sz="2798" b="1" dirty="0">
                <a:solidFill>
                  <a:schemeClr val="accent6"/>
                </a:solidFill>
                <a:latin typeface="Century Gothic" panose="020B0502020202020204" pitchFamily="34" charset="0"/>
              </a:rPr>
              <a:t>Orange Knowledge Programme</a:t>
            </a:r>
          </a:p>
        </p:txBody>
      </p:sp>
      <p:pic>
        <p:nvPicPr>
          <p:cNvPr id="5" name="Onlinemedia 5" title="The Orange Knowledge Programme in just over 1 minute">
            <a:hlinkClick r:id="" action="ppaction://media"/>
            <a:extLst>
              <a:ext uri="{FF2B5EF4-FFF2-40B4-BE49-F238E27FC236}">
                <a16:creationId xmlns:a16="http://schemas.microsoft.com/office/drawing/2014/main" id="{85297A63-0021-41F2-9C6D-4591560AB3AA}"/>
              </a:ext>
            </a:extLst>
          </p:cNvPr>
          <p:cNvPicPr>
            <a:picLocks noGrp="1" noRot="1" noChangeAspect="1"/>
          </p:cNvPicPr>
          <p:nvPr>
            <p:ph sz="half" idx="2"/>
            <a:videoFile r:link="rId1"/>
          </p:nvPr>
        </p:nvPicPr>
        <p:blipFill>
          <a:blip r:embed="rId4"/>
          <a:stretch>
            <a:fillRect/>
          </a:stretch>
        </p:blipFill>
        <p:spPr>
          <a:xfrm>
            <a:off x="1621431" y="857250"/>
            <a:ext cx="4572000" cy="3429000"/>
          </a:xfrm>
          <a:prstGeom prst="rect">
            <a:avLst/>
          </a:prstGeom>
        </p:spPr>
      </p:pic>
      <p:sp>
        <p:nvSpPr>
          <p:cNvPr id="3" name="Rectangle 2">
            <a:extLst>
              <a:ext uri="{FF2B5EF4-FFF2-40B4-BE49-F238E27FC236}">
                <a16:creationId xmlns:a16="http://schemas.microsoft.com/office/drawing/2014/main" id="{9401282C-2F8F-44CD-8ABD-F895017646CB}"/>
              </a:ext>
            </a:extLst>
          </p:cNvPr>
          <p:cNvSpPr/>
          <p:nvPr/>
        </p:nvSpPr>
        <p:spPr>
          <a:xfrm>
            <a:off x="1517596" y="4514517"/>
            <a:ext cx="6396957" cy="369332"/>
          </a:xfrm>
          <a:prstGeom prst="rect">
            <a:avLst/>
          </a:prstGeom>
        </p:spPr>
        <p:txBody>
          <a:bodyPr wrap="square">
            <a:spAutoFit/>
          </a:bodyPr>
          <a:lstStyle/>
          <a:p>
            <a:r>
              <a:rPr lang="nl-NL" dirty="0">
                <a:hlinkClick r:id="rId5"/>
              </a:rPr>
              <a:t>https://www.youtube.com/watch?v=Jkl-Ab_5to4</a:t>
            </a:r>
            <a:r>
              <a:rPr lang="nl-NL" dirty="0"/>
              <a:t> </a:t>
            </a:r>
          </a:p>
        </p:txBody>
      </p:sp>
    </p:spTree>
    <p:extLst>
      <p:ext uri="{BB962C8B-B14F-4D97-AF65-F5344CB8AC3E}">
        <p14:creationId xmlns:p14="http://schemas.microsoft.com/office/powerpoint/2010/main" val="134928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7F6D5A-26BE-4952-9278-E06336F3AFC3}"/>
              </a:ext>
            </a:extLst>
          </p:cNvPr>
          <p:cNvSpPr>
            <a:spLocks noGrp="1"/>
          </p:cNvSpPr>
          <p:nvPr>
            <p:ph type="title"/>
          </p:nvPr>
        </p:nvSpPr>
        <p:spPr>
          <a:xfrm>
            <a:off x="457200" y="-28483"/>
            <a:ext cx="8229600" cy="857250"/>
          </a:xfrm>
        </p:spPr>
        <p:txBody>
          <a:bodyPr>
            <a:normAutofit fontScale="90000"/>
          </a:bodyPr>
          <a:lstStyle/>
          <a:p>
            <a:pPr algn="l"/>
            <a:br>
              <a:rPr lang="en-GB" sz="2798" b="1">
                <a:solidFill>
                  <a:schemeClr val="accent6"/>
                </a:solidFill>
                <a:latin typeface="Century Gothic" panose="020B0502020202020204" pitchFamily="34" charset="0"/>
              </a:rPr>
            </a:br>
            <a:r>
              <a:rPr lang="en-GB" sz="2798" b="1">
                <a:solidFill>
                  <a:schemeClr val="accent6"/>
                </a:solidFill>
                <a:latin typeface="Century Gothic" panose="020B0502020202020204" pitchFamily="34" charset="0"/>
              </a:rPr>
              <a:t>Changing policy context</a:t>
            </a:r>
          </a:p>
        </p:txBody>
      </p:sp>
      <p:sp>
        <p:nvSpPr>
          <p:cNvPr id="4" name="Tijdelijke aanduiding voor inhoud 3">
            <a:extLst>
              <a:ext uri="{FF2B5EF4-FFF2-40B4-BE49-F238E27FC236}">
                <a16:creationId xmlns:a16="http://schemas.microsoft.com/office/drawing/2014/main" id="{65BAC98C-8388-4DD1-9157-E49BC9F6F12A}"/>
              </a:ext>
            </a:extLst>
          </p:cNvPr>
          <p:cNvSpPr>
            <a:spLocks noGrp="1"/>
          </p:cNvSpPr>
          <p:nvPr>
            <p:ph sz="half" idx="2"/>
          </p:nvPr>
        </p:nvSpPr>
        <p:spPr>
          <a:xfrm>
            <a:off x="457200" y="822906"/>
            <a:ext cx="7889235" cy="4320594"/>
          </a:xfrm>
        </p:spPr>
        <p:txBody>
          <a:bodyPr lIns="91440" tIns="45720" rIns="91440" bIns="45720" anchor="t">
            <a:noAutofit/>
          </a:bodyPr>
          <a:lstStyle/>
          <a:p>
            <a:pPr marL="0" lvl="0" indent="0">
              <a:buNone/>
            </a:pPr>
            <a:r>
              <a:rPr lang="en-GB" sz="1800" b="1" dirty="0">
                <a:latin typeface="Century Gothic" panose="020B0502020202020204" pitchFamily="34" charset="0"/>
              </a:rPr>
              <a:t>New focus areas and regions</a:t>
            </a:r>
          </a:p>
          <a:p>
            <a:pPr>
              <a:lnSpc>
                <a:spcPct val="150000"/>
              </a:lnSpc>
            </a:pPr>
            <a:r>
              <a:rPr lang="en-US" sz="1800" dirty="0">
                <a:latin typeface="Century Gothic"/>
              </a:rPr>
              <a:t>Addressing root causes of instability, migration and hunger and promoting employment for youth, women and vulnerable groups</a:t>
            </a:r>
            <a:endParaRPr lang="en-GB" sz="1800" u="sng" dirty="0">
              <a:latin typeface="Century Gothic"/>
            </a:endParaRPr>
          </a:p>
          <a:p>
            <a:pPr>
              <a:lnSpc>
                <a:spcPct val="150000"/>
              </a:lnSpc>
            </a:pPr>
            <a:r>
              <a:rPr lang="en-GB" sz="1800" dirty="0">
                <a:latin typeface="Century Gothic"/>
              </a:rPr>
              <a:t>Horn of Africa: Somalia, Sudan and South Sudan; anchor role for Ethiopia</a:t>
            </a:r>
          </a:p>
          <a:p>
            <a:pPr>
              <a:lnSpc>
                <a:spcPct val="150000"/>
              </a:lnSpc>
            </a:pPr>
            <a:r>
              <a:rPr lang="en-GB" sz="1800" dirty="0">
                <a:latin typeface="Century Gothic"/>
              </a:rPr>
              <a:t>Sahel: Mali, Niger, Burkina Faso</a:t>
            </a:r>
          </a:p>
          <a:p>
            <a:pPr>
              <a:lnSpc>
                <a:spcPct val="150000"/>
              </a:lnSpc>
            </a:pPr>
            <a:r>
              <a:rPr lang="en-GB" sz="1800" u="sng" dirty="0">
                <a:effectLst>
                  <a:outerShdw blurRad="38100" dist="38100" dir="2700000" algn="tl">
                    <a:srgbClr val="000000">
                      <a:alpha val="43137"/>
                    </a:srgbClr>
                  </a:outerShdw>
                </a:effectLst>
                <a:latin typeface="Century Gothic"/>
              </a:rPr>
              <a:t>Middle East, North Africa (MENA): FNS &amp; Water</a:t>
            </a:r>
            <a:endParaRPr lang="en-GB" sz="1800" u="sng" dirty="0">
              <a:effectLst>
                <a:outerShdw blurRad="38100" dist="38100" dir="2700000" algn="tl">
                  <a:srgbClr val="000000">
                    <a:alpha val="43137"/>
                  </a:srgbClr>
                </a:outerShdw>
              </a:effectLst>
              <a:latin typeface="Century Gothic" panose="020B0502020202020204" pitchFamily="34" charset="0"/>
            </a:endParaRPr>
          </a:p>
          <a:p>
            <a:endParaRPr lang="en-GB" sz="1200" dirty="0">
              <a:latin typeface="Century Gothic" panose="020B0502020202020204" pitchFamily="34" charset="0"/>
            </a:endParaRPr>
          </a:p>
        </p:txBody>
      </p:sp>
    </p:spTree>
    <p:extLst>
      <p:ext uri="{BB962C8B-B14F-4D97-AF65-F5344CB8AC3E}">
        <p14:creationId xmlns:p14="http://schemas.microsoft.com/office/powerpoint/2010/main" val="2701902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66CF1B8-FC51-47D7-A39E-4FBD925FD034}"/>
              </a:ext>
              <a:ext uri="{C183D7F6-B498-43B3-948B-1728B52AA6E4}">
                <adec:decorative xmlns:adec="http://schemas.microsoft.com/office/drawing/2017/decorative" val="1"/>
              </a:ext>
            </a:extLst>
          </p:cNvPr>
          <p:cNvSpPr>
            <a:spLocks noGrp="1"/>
          </p:cNvSpPr>
          <p:nvPr>
            <p:ph type="body" sz="quarter" idx="10"/>
          </p:nvPr>
        </p:nvSpPr>
        <p:spPr/>
        <p:txBody>
          <a:bodyPr/>
          <a:lstStyle/>
          <a:p>
            <a:r>
              <a:rPr lang="nl-NL" err="1"/>
              <a:t>Introduction</a:t>
            </a:r>
            <a:r>
              <a:rPr lang="nl-NL"/>
              <a:t> </a:t>
            </a:r>
            <a:r>
              <a:rPr lang="nl-NL" err="1"/>
              <a:t>to</a:t>
            </a:r>
            <a:r>
              <a:rPr lang="nl-NL"/>
              <a:t> </a:t>
            </a:r>
            <a:r>
              <a:rPr lang="nl-NL" err="1"/>
              <a:t>the</a:t>
            </a:r>
            <a:r>
              <a:rPr lang="nl-NL"/>
              <a:t> calls</a:t>
            </a:r>
          </a:p>
        </p:txBody>
      </p:sp>
      <p:sp>
        <p:nvSpPr>
          <p:cNvPr id="4" name="Tijdelijke aanduiding voor tekst 3">
            <a:extLst>
              <a:ext uri="{FF2B5EF4-FFF2-40B4-BE49-F238E27FC236}">
                <a16:creationId xmlns:a16="http://schemas.microsoft.com/office/drawing/2014/main" id="{B3ACAA58-BE58-4130-B451-02FD58EC3C34}"/>
              </a:ext>
            </a:extLst>
          </p:cNvPr>
          <p:cNvSpPr txBox="1">
            <a:spLocks noGrp="1"/>
          </p:cNvSpPr>
          <p:nvPr>
            <p:ph type="body" sz="quarter" idx="11"/>
          </p:nvPr>
        </p:nvSpPr>
        <p:spPr>
          <a:xfrm>
            <a:off x="655200" y="1398790"/>
            <a:ext cx="5684128" cy="4062009"/>
          </a:xfrm>
          <a:prstGeom prst="rect">
            <a:avLst/>
          </a:prstGeom>
          <a:noFill/>
        </p:spPr>
        <p:txBody>
          <a:bodyPr wrap="square" rtlCol="0">
            <a:spAutoFit/>
          </a:bodyPr>
          <a:lstStyle/>
          <a:p>
            <a:endParaRPr lang="nl-NL" sz="1600" b="1" dirty="0"/>
          </a:p>
          <a:p>
            <a:pPr marL="342900" indent="-342900">
              <a:buFont typeface="Arial" panose="020B0604020202020204" pitchFamily="34" charset="0"/>
              <a:buChar char="•"/>
            </a:pPr>
            <a:r>
              <a:rPr lang="en-US" dirty="0"/>
              <a:t>Theory of Change</a:t>
            </a:r>
          </a:p>
          <a:p>
            <a:pPr marL="342900" indent="-342900">
              <a:buFont typeface="Arial" panose="020B0604020202020204" pitchFamily="34" charset="0"/>
              <a:buChar char="•"/>
            </a:pPr>
            <a:r>
              <a:rPr lang="en-US" dirty="0"/>
              <a:t>Specific calls</a:t>
            </a:r>
          </a:p>
          <a:p>
            <a:pPr marL="342900" indent="-342900">
              <a:buFont typeface="Arial" panose="020B0604020202020204" pitchFamily="34" charset="0"/>
              <a:buChar char="•"/>
            </a:pPr>
            <a:r>
              <a:rPr lang="en-US" dirty="0"/>
              <a:t>MENA region: Iraq and Jordan (institutional collaboration projects -ICP call)</a:t>
            </a:r>
          </a:p>
          <a:p>
            <a:pPr marL="342900" indent="-342900">
              <a:buFont typeface="Arial" panose="020B0604020202020204" pitchFamily="34" charset="0"/>
              <a:buChar char="•"/>
            </a:pPr>
            <a:r>
              <a:rPr lang="en-US" dirty="0"/>
              <a:t>Timeline</a:t>
            </a:r>
          </a:p>
          <a:p>
            <a:pPr marL="342900" indent="-342900">
              <a:buFont typeface="Arial" panose="020B0604020202020204" pitchFamily="34" charset="0"/>
              <a:buChar char="•"/>
            </a:pPr>
            <a:r>
              <a:rPr lang="en-US" dirty="0"/>
              <a:t>Regular calls</a:t>
            </a:r>
          </a:p>
          <a:p>
            <a:pPr marL="342900" indent="-342900">
              <a:buFont typeface="Arial" panose="020B0604020202020204" pitchFamily="34" charset="0"/>
              <a:buChar char="•"/>
            </a:pPr>
            <a:r>
              <a:rPr lang="en-US" dirty="0"/>
              <a:t>Individual scholarships</a:t>
            </a:r>
          </a:p>
          <a:p>
            <a:pPr marL="342900" indent="-342900">
              <a:buFont typeface="Arial" panose="020B0604020202020204" pitchFamily="34" charset="0"/>
              <a:buChar char="•"/>
            </a:pPr>
            <a:r>
              <a:rPr lang="en-US" dirty="0"/>
              <a:t>Tailor-made Training (TMT)</a:t>
            </a:r>
          </a:p>
          <a:p>
            <a:pPr marL="342900" indent="-342900">
              <a:buFont typeface="Arial" panose="020B0604020202020204" pitchFamily="34" charset="0"/>
              <a:buChar char="•"/>
            </a:pPr>
            <a:r>
              <a:rPr lang="en-US" dirty="0"/>
              <a:t>OKP in Iraq + Jordan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nl-NL" sz="1600" dirty="0"/>
          </a:p>
        </p:txBody>
      </p:sp>
      <p:pic>
        <p:nvPicPr>
          <p:cNvPr id="5" name="Afbeelding 4">
            <a:extLst>
              <a:ext uri="{FF2B5EF4-FFF2-40B4-BE49-F238E27FC236}">
                <a16:creationId xmlns:a16="http://schemas.microsoft.com/office/drawing/2014/main" id="{5B289A21-5C47-4522-9173-FB06ED37619E}"/>
              </a:ext>
            </a:extLst>
          </p:cNvPr>
          <p:cNvPicPr>
            <a:picLocks noChangeAspect="1"/>
          </p:cNvPicPr>
          <p:nvPr/>
        </p:nvPicPr>
        <p:blipFill>
          <a:blip r:embed="rId3"/>
          <a:stretch>
            <a:fillRect/>
          </a:stretch>
        </p:blipFill>
        <p:spPr>
          <a:xfrm>
            <a:off x="6566419" y="1269419"/>
            <a:ext cx="2134781" cy="2830904"/>
          </a:xfrm>
          <a:prstGeom prst="rect">
            <a:avLst/>
          </a:prstGeom>
        </p:spPr>
      </p:pic>
    </p:spTree>
    <p:extLst>
      <p:ext uri="{BB962C8B-B14F-4D97-AF65-F5344CB8AC3E}">
        <p14:creationId xmlns:p14="http://schemas.microsoft.com/office/powerpoint/2010/main" val="369630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r>
              <a:rPr lang="nl-NL" sz="2400" b="1" err="1">
                <a:solidFill>
                  <a:srgbClr val="5467AD"/>
                </a:solidFill>
              </a:rPr>
              <a:t>Theory</a:t>
            </a:r>
            <a:r>
              <a:rPr lang="nl-NL" sz="2400" b="1">
                <a:solidFill>
                  <a:srgbClr val="5467AD"/>
                </a:solidFill>
              </a:rPr>
              <a:t> of Change</a:t>
            </a:r>
          </a:p>
        </p:txBody>
      </p:sp>
    </p:spTree>
    <p:extLst>
      <p:ext uri="{BB962C8B-B14F-4D97-AF65-F5344CB8AC3E}">
        <p14:creationId xmlns:p14="http://schemas.microsoft.com/office/powerpoint/2010/main" val="2643744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schermafbeelding, teken, bericht, straat&#10;&#10;Automatisch gegenereerde beschrijving">
            <a:extLst>
              <a:ext uri="{FF2B5EF4-FFF2-40B4-BE49-F238E27FC236}">
                <a16:creationId xmlns:a16="http://schemas.microsoft.com/office/drawing/2014/main" id="{25E0712B-43ED-4356-99D7-15D4E37C1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7582" y="0"/>
            <a:ext cx="3988836" cy="5143500"/>
          </a:xfrm>
          <a:prstGeom prst="rect">
            <a:avLst/>
          </a:prstGeom>
        </p:spPr>
      </p:pic>
      <p:sp>
        <p:nvSpPr>
          <p:cNvPr id="4" name="Rechthoek 3">
            <a:extLst>
              <a:ext uri="{FF2B5EF4-FFF2-40B4-BE49-F238E27FC236}">
                <a16:creationId xmlns:a16="http://schemas.microsoft.com/office/drawing/2014/main" id="{A807C661-2B86-4E8A-9CDA-BC021931F97E}"/>
              </a:ext>
            </a:extLst>
          </p:cNvPr>
          <p:cNvSpPr/>
          <p:nvPr/>
        </p:nvSpPr>
        <p:spPr>
          <a:xfrm>
            <a:off x="279206" y="167524"/>
            <a:ext cx="2031225" cy="830997"/>
          </a:xfrm>
          <a:prstGeom prst="rect">
            <a:avLst/>
          </a:prstGeom>
        </p:spPr>
        <p:txBody>
          <a:bodyPr wrap="square">
            <a:spAutoFit/>
          </a:bodyPr>
          <a:lstStyle/>
          <a:p>
            <a:pPr defTabSz="457189"/>
            <a:r>
              <a:rPr lang="nl-NL" sz="2400" b="1" err="1">
                <a:solidFill>
                  <a:srgbClr val="5467AD"/>
                </a:solidFill>
                <a:latin typeface="Calibri" panose="020F0502020204030204"/>
              </a:rPr>
              <a:t>Theory</a:t>
            </a:r>
            <a:r>
              <a:rPr lang="nl-NL" sz="2400" b="1">
                <a:solidFill>
                  <a:srgbClr val="5467AD"/>
                </a:solidFill>
                <a:latin typeface="Calibri" panose="020F0502020204030204"/>
              </a:rPr>
              <a:t> of Change</a:t>
            </a:r>
          </a:p>
        </p:txBody>
      </p:sp>
      <p:sp>
        <p:nvSpPr>
          <p:cNvPr id="2" name="Ovaal 1">
            <a:extLst>
              <a:ext uri="{FF2B5EF4-FFF2-40B4-BE49-F238E27FC236}">
                <a16:creationId xmlns:a16="http://schemas.microsoft.com/office/drawing/2014/main" id="{B88DD3F0-91B6-4A4F-BC85-472F33A3980F}"/>
              </a:ext>
            </a:extLst>
          </p:cNvPr>
          <p:cNvSpPr/>
          <p:nvPr/>
        </p:nvSpPr>
        <p:spPr>
          <a:xfrm>
            <a:off x="3959199" y="47065"/>
            <a:ext cx="1533376" cy="800100"/>
          </a:xfrm>
          <a:prstGeom prst="ellipse">
            <a:avLst/>
          </a:prstGeom>
          <a:noFill/>
          <a:ln w="38100">
            <a:solidFill>
              <a:srgbClr val="C01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en-US">
              <a:solidFill>
                <a:prstClr val="white"/>
              </a:solidFill>
              <a:latin typeface="Calibri" panose="020F0502020204030204"/>
            </a:endParaRPr>
          </a:p>
        </p:txBody>
      </p:sp>
    </p:spTree>
    <p:extLst>
      <p:ext uri="{BB962C8B-B14F-4D97-AF65-F5344CB8AC3E}">
        <p14:creationId xmlns:p14="http://schemas.microsoft.com/office/powerpoint/2010/main" val="2914883642"/>
      </p:ext>
    </p:extLst>
  </p:cSld>
  <p:clrMapOvr>
    <a:masterClrMapping/>
  </p:clrMapOvr>
</p:sld>
</file>

<file path=ppt/theme/theme1.xml><?xml version="1.0" encoding="utf-8"?>
<a:theme xmlns:a="http://schemas.openxmlformats.org/drawingml/2006/main" name="Kantoorthema">
  <a:themeElements>
    <a:clrScheme name="Nuffic_PPT">
      <a:dk1>
        <a:sysClr val="windowText" lastClr="000000"/>
      </a:dk1>
      <a:lt1>
        <a:sysClr val="window" lastClr="FFFFFF"/>
      </a:lt1>
      <a:dk2>
        <a:srgbClr val="44546A"/>
      </a:dk2>
      <a:lt2>
        <a:srgbClr val="E7E6E6"/>
      </a:lt2>
      <a:accent1>
        <a:srgbClr val="5567AE"/>
      </a:accent1>
      <a:accent2>
        <a:srgbClr val="C0106F"/>
      </a:accent2>
      <a:accent3>
        <a:srgbClr val="000000"/>
      </a:accent3>
      <a:accent4>
        <a:srgbClr val="3A8555"/>
      </a:accent4>
      <a:accent5>
        <a:srgbClr val="E61E50"/>
      </a:accent5>
      <a:accent6>
        <a:srgbClr val="FFC000"/>
      </a:accent6>
      <a:hlink>
        <a:srgbClr val="5567AE"/>
      </a:hlink>
      <a:folHlink>
        <a:srgbClr val="C0106F"/>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62D136D-1775-40D5-80A0-31882DA06C20}" vid="{2ACD545D-0C21-4A09-B21B-9E834A94B719}"/>
    </a:ext>
  </a:extLst>
</a:theme>
</file>

<file path=ppt/theme/theme2.xml><?xml version="1.0" encoding="utf-8"?>
<a:theme xmlns:a="http://schemas.openxmlformats.org/drawingml/2006/main" name="Office Theme">
  <a:themeElements>
    <a:clrScheme name="Custom 10">
      <a:dk1>
        <a:sysClr val="windowText" lastClr="000000"/>
      </a:dk1>
      <a:lt1>
        <a:srgbClr val="FFFFFF"/>
      </a:lt1>
      <a:dk2>
        <a:srgbClr val="4E53A9"/>
      </a:dk2>
      <a:lt2>
        <a:srgbClr val="B1BBE3"/>
      </a:lt2>
      <a:accent1>
        <a:srgbClr val="A00058"/>
      </a:accent1>
      <a:accent2>
        <a:srgbClr val="B1BBE3"/>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65B2074A16CC419BEA842A2E4DC049" ma:contentTypeVersion="1" ma:contentTypeDescription="Create a new document." ma:contentTypeScope="" ma:versionID="e0ece130c50844ffabd8a122937154e8">
  <xsd:schema xmlns:xsd="http://www.w3.org/2001/XMLSchema" xmlns:xs="http://www.w3.org/2001/XMLSchema" xmlns:p="http://schemas.microsoft.com/office/2006/metadata/properties" xmlns:ns2="4c854669-c37d-4e1c-9895-ff9cd39da670" targetNamespace="http://schemas.microsoft.com/office/2006/metadata/properties" ma:root="true" ma:fieldsID="56427dbfe89111d9f0ab6e557b90e7f4" ns2:_="">
    <xsd:import namespace="4c854669-c37d-4e1c-9895-ff9cd39da67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854669-c37d-4e1c-9895-ff9cd39da67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26EA09-B3E8-4BE7-A3B3-03D88F64819D}"/>
</file>

<file path=customXml/itemProps2.xml><?xml version="1.0" encoding="utf-8"?>
<ds:datastoreItem xmlns:ds="http://schemas.openxmlformats.org/officeDocument/2006/customXml" ds:itemID="{DB51117B-A0FE-4B75-97BB-B0AEAAA4301D}"/>
</file>

<file path=customXml/itemProps3.xml><?xml version="1.0" encoding="utf-8"?>
<ds:datastoreItem xmlns:ds="http://schemas.openxmlformats.org/officeDocument/2006/customXml" ds:itemID="{36DBF53D-7539-4D84-83AA-EFDC1D4DEBAE}"/>
</file>

<file path=docProps/app.xml><?xml version="1.0" encoding="utf-8"?>
<Properties xmlns="http://schemas.openxmlformats.org/officeDocument/2006/extended-properties" xmlns:vt="http://schemas.openxmlformats.org/officeDocument/2006/docPropsVTypes">
  <TotalTime>7</TotalTime>
  <Words>1974</Words>
  <Application>Microsoft Office PowerPoint</Application>
  <PresentationFormat>On-screen Show (16:9)</PresentationFormat>
  <Paragraphs>230</Paragraphs>
  <Slides>31</Slides>
  <Notes>18</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31</vt:i4>
      </vt:variant>
    </vt:vector>
  </HeadingPairs>
  <TitlesOfParts>
    <vt:vector size="38" baseType="lpstr">
      <vt:lpstr>Arial</vt:lpstr>
      <vt:lpstr>Calibri</vt:lpstr>
      <vt:lpstr>Calibri Light</vt:lpstr>
      <vt:lpstr>Century Gothic</vt:lpstr>
      <vt:lpstr>Trebuchet MS</vt:lpstr>
      <vt:lpstr>Kantoorthema</vt:lpstr>
      <vt:lpstr>Office Theme</vt:lpstr>
      <vt:lpstr>PowerPoint Presentation</vt:lpstr>
      <vt:lpstr>PowerPoint Presentation</vt:lpstr>
      <vt:lpstr> Orange Knowledge Programme</vt:lpstr>
      <vt:lpstr>PowerPoint Presentation</vt:lpstr>
      <vt:lpstr> Orange Knowledge Programme</vt:lpstr>
      <vt:lpstr> Changing policy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Tailor-made Training (TMT) - call open until 21 January 2021</vt:lpstr>
      <vt:lpstr>PowerPoint Presentation</vt:lpstr>
      <vt:lpstr> MENA region ICP</vt:lpstr>
      <vt:lpstr> MENA region ICP</vt:lpstr>
      <vt:lpstr> MENA region ICP</vt:lpstr>
      <vt:lpstr>PowerPoint Presentation</vt:lpstr>
      <vt:lpstr>MENA region ICP call</vt:lpstr>
      <vt:lpstr>PowerPoint Presentation</vt:lpstr>
      <vt:lpstr>MENA region ICP call</vt:lpstr>
      <vt:lpstr> MENA Region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Reem Alkhader</dc:creator>
  <cp:lastModifiedBy>Reem Alkhader</cp:lastModifiedBy>
  <cp:revision>1</cp:revision>
  <dcterms:created xsi:type="dcterms:W3CDTF">2021-01-11T07:25:30Z</dcterms:created>
  <dcterms:modified xsi:type="dcterms:W3CDTF">2021-01-11T07:32:59Z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0x0101005965B2074A16CC419BEA842A2E4DC049</vt:lpwstr>
  </property>
</Properties>
</file>