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6"/>
    <p:sldMasterId id="2147483672" r:id="rId7"/>
  </p:sldMasterIdLst>
  <p:notesMasterIdLst>
    <p:notesMasterId r:id="rId20"/>
  </p:notesMasterIdLst>
  <p:sldIdLst>
    <p:sldId id="269" r:id="rId8"/>
    <p:sldId id="336" r:id="rId9"/>
    <p:sldId id="344" r:id="rId10"/>
    <p:sldId id="350" r:id="rId11"/>
    <p:sldId id="329" r:id="rId12"/>
    <p:sldId id="353" r:id="rId13"/>
    <p:sldId id="347" r:id="rId14"/>
    <p:sldId id="303" r:id="rId15"/>
    <p:sldId id="339" r:id="rId16"/>
    <p:sldId id="352" r:id="rId17"/>
    <p:sldId id="343" r:id="rId18"/>
    <p:sldId id="351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7AE"/>
    <a:srgbClr val="BF106F"/>
    <a:srgbClr val="FFFFFF"/>
    <a:srgbClr val="C8D9F1"/>
    <a:srgbClr val="546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D8AECE-1A14-08EF-3779-5CC2CBF4180C}" v="1" dt="2020-12-16T10:27:26.236"/>
    <p1510:client id="{1A929E4C-1D4A-D08E-0448-301589EFCFEC}" v="6" dt="2020-12-16T09:59:44.357"/>
    <p1510:client id="{7E803A5C-41D8-93A4-32E3-0AC4BB4DFA1A}" v="735" dt="2020-12-16T21:05:30.143"/>
    <p1510:client id="{951944F9-66E7-676B-64C3-679BEC88C205}" v="153" dt="2020-12-16T09:40:59.300"/>
    <p1510:client id="{98D2CB23-F542-4847-8180-84B42B4DCF02}" v="612" dt="2020-12-16T09:52:38.090"/>
    <p1510:client id="{CBB058C1-8DFA-1C70-7549-64BC39E2EF8D}" v="33" dt="2020-12-16T12:01:10.149"/>
    <p1510:client id="{EE580CC8-9C74-B194-BD0F-8C5813F83A7F}" v="44" dt="2020-12-17T07:25:26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23" Type="http://schemas.openxmlformats.org/officeDocument/2006/relationships/theme" Target="theme/theme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22" Type="http://schemas.openxmlformats.org/officeDocument/2006/relationships/viewProps" Target="viewProps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73190-A4CC-4FA8-B14B-21900F3D07AD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7A493-8C3C-4D6E-84CD-062E013EF3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54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Countries in which OKP (regional) projects related to SRHR/Health are currently being implemented.</a:t>
            </a:r>
          </a:p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into consideration as much as possible the country plans of implementation in those countries where this partnership will be rolled out, especially in the area of SRHR / health and education, to avoid duplication of efforts!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7A493-8C3C-4D6E-84CD-062E013EF39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669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B60F-1C0D-40D5-ABDC-FBC90E51F2C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938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7A493-8C3C-4D6E-84CD-062E013EF39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96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B60F-1C0D-40D5-ABDC-FBC90E51F2C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00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FNS-REPRO project which builds on the 2018 Security Council's resolution on conflict and food security (UNSCR 2417). FNS-REPRO has three broad tracks: improving rural communities' access to and management of natural resources; generating enhanced and new livelihood opportunities along agricultural value chains; and enhancing people's capacity to explore and take advantage of those new opportunities. The Orange Knowledge regional </a:t>
            </a:r>
            <a:r>
              <a:rPr lang="en-US" err="1"/>
              <a:t>programme</a:t>
            </a:r>
            <a:r>
              <a:rPr lang="en-US"/>
              <a:t> specifically aims at strengthening institutional capacities for and in these value chains.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B60F-1C0D-40D5-ABDC-FBC90E51F2C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916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FNS-REPRO project which builds on the 2018 Security Council's resolution on conflict and food security (UNSCR 2417). FNS-REPRO has three broad tracks: improving rural communities' access to and management of natural resources; generating enhanced and new livelihood opportunities along agricultural value chains; and enhancing people's capacity to explore and take advantage of those new opportunities. The Orange Knowledge regional </a:t>
            </a:r>
            <a:r>
              <a:rPr lang="en-US" err="1"/>
              <a:t>programme</a:t>
            </a:r>
            <a:r>
              <a:rPr lang="en-US"/>
              <a:t> specifically aims at strengthening institutional capacities for and in these value chains.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B60F-1C0D-40D5-ABDC-FBC90E51F2C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04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 Orange Knowledge Programme aims to strengthen the capacity of local </a:t>
            </a:r>
            <a:r>
              <a:rPr lang="en-US" err="1"/>
              <a:t>organisations</a:t>
            </a:r>
            <a:r>
              <a:rPr lang="en-US"/>
              <a:t> through education and training.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As the implementation time for this project will be approximately 1 year, it is important that applications build upon prior and/or ongoing cooperation in order to immediately be up to speed.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55B60F-1C0D-40D5-ABDC-FBC90E51F2C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178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err="1"/>
              <a:t>Please</a:t>
            </a:r>
            <a:r>
              <a:rPr lang="nl-NL"/>
              <a:t> </a:t>
            </a:r>
            <a:r>
              <a:rPr lang="nl-NL" err="1"/>
              <a:t>note</a:t>
            </a:r>
            <a:r>
              <a:rPr lang="nl-NL"/>
              <a:t>: deadline TMT+ Sudan = </a:t>
            </a:r>
            <a:r>
              <a:rPr lang="en-US" b="1"/>
              <a:t>4 February 2021, 11.00 A.M CET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7A493-8C3C-4D6E-84CD-062E013EF39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739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 Orange Knowledge Programme aims to strengthen the capacity of local </a:t>
            </a:r>
            <a:r>
              <a:rPr lang="en-US" err="1"/>
              <a:t>organisations</a:t>
            </a:r>
            <a:r>
              <a:rPr lang="en-US"/>
              <a:t> through education and training.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As the implementation time for this project will be approximately 1 year, it is important that applications build upon prior and/or ongoing cooperation in order to immediately be up to speed.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55B60F-1C0D-40D5-ABDC-FBC90E51F2C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78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7A493-8C3C-4D6E-84CD-062E013EF39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97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270AA8E-C917-4BD8-BA0C-5547C9961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5600"/>
            <a:ext cx="6310800" cy="34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C291E7A8-86FA-4BD0-804B-70A38BACA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200" y="1332000"/>
            <a:ext cx="5432400" cy="13137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sz="2800">
                <a:latin typeface="Century Gothic" panose="020B0502020202020204" pitchFamily="34" charset="0"/>
              </a:rPr>
              <a:t>Hoofdtitel</a:t>
            </a:r>
            <a:endParaRPr lang="nl-NL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A0940F66-3204-44E8-9CCD-EC57041DA5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0" y="2658495"/>
            <a:ext cx="5432863" cy="3582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nl-NL" sz="1900">
                <a:latin typeface="Century Gothic" panose="020B0502020202020204" pitchFamily="34" charset="0"/>
              </a:rPr>
              <a:t>Ondertitel </a:t>
            </a:r>
            <a:endParaRPr lang="nl-NL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D03AE3B1-95AA-4381-BEEA-7E4BD1AE3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4737" y="3215362"/>
            <a:ext cx="5432863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Datum/Date</a:t>
            </a:r>
          </a:p>
        </p:txBody>
      </p:sp>
      <p:sp>
        <p:nvSpPr>
          <p:cNvPr id="21" name="Tijdelijke aanduiding voor tekst 19">
            <a:extLst>
              <a:ext uri="{FF2B5EF4-FFF2-40B4-BE49-F238E27FC236}">
                <a16:creationId xmlns:a16="http://schemas.microsoft.com/office/drawing/2014/main" id="{8680F090-30B0-4DC7-BCAE-A488C6E72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4736" y="3510093"/>
            <a:ext cx="5432863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Naam/Name</a:t>
            </a:r>
          </a:p>
        </p:txBody>
      </p:sp>
      <p:sp>
        <p:nvSpPr>
          <p:cNvPr id="22" name="Tijdelijke aanduiding voor tekst 19">
            <a:extLst>
              <a:ext uri="{FF2B5EF4-FFF2-40B4-BE49-F238E27FC236}">
                <a16:creationId xmlns:a16="http://schemas.microsoft.com/office/drawing/2014/main" id="{78F32586-7E70-469E-BA58-BABB873AC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4735" y="3810707"/>
            <a:ext cx="5432863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Functie/</a:t>
            </a:r>
            <a:r>
              <a:rPr lang="nl-NL" err="1"/>
              <a:t>Position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91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00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0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50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1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53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20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7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3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270AA8E-C917-4BD8-BA0C-5547C9961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5600"/>
            <a:ext cx="5662800" cy="34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E4BAFF2A-F910-4187-9765-B00C4AFDD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17536" y="885600"/>
            <a:ext cx="2826000" cy="3481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/>
              <a:t>Klik om een afbeelding in te voegen</a:t>
            </a:r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id="{15584C12-537A-4E2F-8ABF-FF3ADAC37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200" y="1332000"/>
            <a:ext cx="4784400" cy="13137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sz="2800">
                <a:latin typeface="Century Gothic" panose="020B0502020202020204" pitchFamily="34" charset="0"/>
              </a:rPr>
              <a:t>Hoofdtitel</a:t>
            </a:r>
            <a:endParaRPr lang="nl-NL"/>
          </a:p>
        </p:txBody>
      </p:sp>
      <p:sp>
        <p:nvSpPr>
          <p:cNvPr id="13" name="Tijdelijke aanduiding voor tekst 11">
            <a:extLst>
              <a:ext uri="{FF2B5EF4-FFF2-40B4-BE49-F238E27FC236}">
                <a16:creationId xmlns:a16="http://schemas.microsoft.com/office/drawing/2014/main" id="{98BCF239-F319-404F-B1B5-E800F186E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0" y="2658495"/>
            <a:ext cx="4784807" cy="3582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nl-NL" sz="1900">
                <a:latin typeface="Century Gothic" panose="020B0502020202020204" pitchFamily="34" charset="0"/>
              </a:rPr>
              <a:t>Ondertitel </a:t>
            </a:r>
            <a:endParaRPr lang="nl-NL"/>
          </a:p>
        </p:txBody>
      </p:sp>
      <p:sp>
        <p:nvSpPr>
          <p:cNvPr id="14" name="Tijdelijke aanduiding voor tekst 19">
            <a:extLst>
              <a:ext uri="{FF2B5EF4-FFF2-40B4-BE49-F238E27FC236}">
                <a16:creationId xmlns:a16="http://schemas.microsoft.com/office/drawing/2014/main" id="{9701A186-EDD9-493B-8EF1-80740D4F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4737" y="3215362"/>
            <a:ext cx="4784807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Datum/Date</a:t>
            </a:r>
          </a:p>
        </p:txBody>
      </p:sp>
      <p:sp>
        <p:nvSpPr>
          <p:cNvPr id="15" name="Tijdelijke aanduiding voor tekst 19">
            <a:extLst>
              <a:ext uri="{FF2B5EF4-FFF2-40B4-BE49-F238E27FC236}">
                <a16:creationId xmlns:a16="http://schemas.microsoft.com/office/drawing/2014/main" id="{86A14DED-25C7-4F86-9F3F-0A700CD32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4736" y="3510093"/>
            <a:ext cx="4784807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Naam/Name</a:t>
            </a:r>
          </a:p>
        </p:txBody>
      </p:sp>
      <p:sp>
        <p:nvSpPr>
          <p:cNvPr id="16" name="Tijdelijke aanduiding voor tekst 19">
            <a:extLst>
              <a:ext uri="{FF2B5EF4-FFF2-40B4-BE49-F238E27FC236}">
                <a16:creationId xmlns:a16="http://schemas.microsoft.com/office/drawing/2014/main" id="{B73AE275-E365-4225-8F8A-C018FAAF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4735" y="3810707"/>
            <a:ext cx="4784807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Functie/</a:t>
            </a:r>
            <a:r>
              <a:rPr lang="nl-NL" err="1"/>
              <a:t>Position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685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77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25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9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6B2C7B-D1E3-4DA5-9514-244851525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200" y="914400"/>
            <a:ext cx="8046000" cy="717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tekst 6">
            <a:extLst>
              <a:ext uri="{FF2B5EF4-FFF2-40B4-BE49-F238E27FC236}">
                <a16:creationId xmlns:a16="http://schemas.microsoft.com/office/drawing/2014/main" id="{AC6E3709-2015-464E-9016-53C9004E6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0" y="1750186"/>
            <a:ext cx="8045999" cy="26166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900" indent="-34290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774900" indent="-3429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296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728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5pPr>
            <a:lvl6pPr marL="2160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6pPr>
            <a:lvl7pPr marL="2592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7pPr>
            <a:lvl8pPr marL="3024000" indent="-432000">
              <a:lnSpc>
                <a:spcPts val="2436"/>
              </a:lnSpc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8pPr>
            <a:lvl9pPr marL="3024000" indent="-432000">
              <a:lnSpc>
                <a:spcPts val="6500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>
                <a:solidFill>
                  <a:srgbClr val="5467AE"/>
                </a:solidFill>
              </a:defRPr>
            </a:lvl9pPr>
          </a:lstStyle>
          <a:p>
            <a:pPr lvl="0"/>
            <a:r>
              <a:rPr lang="nl-NL"/>
              <a:t>Platte tekst</a:t>
            </a:r>
          </a:p>
          <a:p>
            <a:pPr lvl="1"/>
            <a:r>
              <a:rPr lang="nl-NL" err="1"/>
              <a:t>Bullets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0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270AA8E-C917-4BD8-BA0C-5547C9961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5600"/>
            <a:ext cx="3704400" cy="34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C291E7A8-86FA-4BD0-804B-70A38BACA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201" y="1332001"/>
            <a:ext cx="2817516" cy="909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sz="2800">
                <a:latin typeface="Century Gothic" panose="020B0502020202020204" pitchFamily="34" charset="0"/>
              </a:rPr>
              <a:t>Klikken om de tekststijl van het model te bewerken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E4BAFF2A-F910-4187-9765-B00C4AFDD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24000" y="885600"/>
            <a:ext cx="5220000" cy="3481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/>
              <a:t>Klik om een afbeelding in te voegen</a:t>
            </a:r>
          </a:p>
        </p:txBody>
      </p:sp>
      <p:sp>
        <p:nvSpPr>
          <p:cNvPr id="10" name="Tijdelijke aanduiding voor tekst 6">
            <a:extLst>
              <a:ext uri="{FF2B5EF4-FFF2-40B4-BE49-F238E27FC236}">
                <a16:creationId xmlns:a16="http://schemas.microsoft.com/office/drawing/2014/main" id="{ADDA07DF-8D95-457A-AD61-6E1C67D9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1" y="2241176"/>
            <a:ext cx="2817515" cy="19024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0" indent="-43200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774900" indent="-3429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296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1728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</a:defRPr>
            </a:lvl5pPr>
            <a:lvl6pPr marL="2160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</a:defRPr>
            </a:lvl6pPr>
            <a:lvl7pPr marL="2592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50">
                <a:solidFill>
                  <a:srgbClr val="5467AE"/>
                </a:solidFill>
              </a:defRPr>
            </a:lvl7pPr>
            <a:lvl8pPr marL="3024000" indent="-432000">
              <a:lnSpc>
                <a:spcPts val="2436"/>
              </a:lnSpc>
              <a:buFont typeface="Trebuchet MS" panose="020B0603020202020204" pitchFamily="34" charset="0"/>
              <a:buChar char="–"/>
              <a:defRPr sz="1950">
                <a:solidFill>
                  <a:schemeClr val="bg1"/>
                </a:solidFill>
              </a:defRPr>
            </a:lvl8pPr>
            <a:lvl9pPr marL="3024000" indent="-432000">
              <a:lnSpc>
                <a:spcPts val="6500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>
                <a:solidFill>
                  <a:srgbClr val="5467AE"/>
                </a:solidFill>
              </a:defRPr>
            </a:lvl9pPr>
          </a:lstStyle>
          <a:p>
            <a:pPr lvl="0"/>
            <a:r>
              <a:rPr lang="nl-NL"/>
              <a:t>Platte tekst</a:t>
            </a:r>
          </a:p>
          <a:p>
            <a:pPr lvl="1"/>
            <a:r>
              <a:rPr lang="nl-NL" sz="1950" err="1"/>
              <a:t>Bullets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89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6B2C7B-D1E3-4DA5-9514-244851525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34752" y="914400"/>
            <a:ext cx="4066448" cy="717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tekst 6">
            <a:extLst>
              <a:ext uri="{FF2B5EF4-FFF2-40B4-BE49-F238E27FC236}">
                <a16:creationId xmlns:a16="http://schemas.microsoft.com/office/drawing/2014/main" id="{AC6E3709-2015-464E-9016-53C9004E6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34752" y="1750186"/>
            <a:ext cx="4066447" cy="26166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0" indent="-43200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774900" indent="-3429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296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728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5pPr>
            <a:lvl6pPr marL="2160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6pPr>
            <a:lvl7pPr marL="2592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7pPr>
            <a:lvl8pPr marL="3024000" indent="-432000">
              <a:lnSpc>
                <a:spcPts val="2436"/>
              </a:lnSpc>
              <a:buFont typeface="Trebuchet MS" panose="020B0603020202020204" pitchFamily="34" charset="0"/>
              <a:buChar char="–"/>
              <a:defRPr sz="1950">
                <a:solidFill>
                  <a:srgbClr val="5467AE"/>
                </a:solidFill>
              </a:defRPr>
            </a:lvl8pPr>
            <a:lvl9pPr marL="3024000" indent="-432000">
              <a:lnSpc>
                <a:spcPts val="6500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>
                <a:solidFill>
                  <a:srgbClr val="5467AE"/>
                </a:solidFill>
              </a:defRPr>
            </a:lvl9pPr>
          </a:lstStyle>
          <a:p>
            <a:pPr lvl="0"/>
            <a:r>
              <a:rPr lang="nl-NL"/>
              <a:t>Platte tekst</a:t>
            </a:r>
          </a:p>
          <a:p>
            <a:pPr lvl="1"/>
            <a:r>
              <a:rPr lang="nl-NL" err="1"/>
              <a:t>Bullets</a:t>
            </a:r>
            <a:endParaRPr lang="nl-NL"/>
          </a:p>
        </p:txBody>
      </p:sp>
      <p:sp>
        <p:nvSpPr>
          <p:cNvPr id="9" name="Tijdelijke aanduiding voor afbeelding 3">
            <a:extLst>
              <a:ext uri="{FF2B5EF4-FFF2-40B4-BE49-F238E27FC236}">
                <a16:creationId xmlns:a16="http://schemas.microsoft.com/office/drawing/2014/main" id="{96A601FF-5AC2-4F32-85FB-A32879319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600" y="0"/>
            <a:ext cx="3488400" cy="51408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/>
              <a:t>Klik om een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298845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fbeelding gro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2F39A0A-9AE3-4252-BB83-174B6E23E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>
                <a:latin typeface="Century Gothic" panose="020B0502020202020204" pitchFamily="34" charset="0"/>
              </a:rPr>
              <a:t>Klik om een afbeelding in te voegen</a:t>
            </a:r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70AA8E-C917-4BD8-BA0C-5547C9961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" y="885600"/>
            <a:ext cx="4129200" cy="3481200"/>
          </a:xfrm>
          <a:prstGeom prst="rect">
            <a:avLst/>
          </a:prstGeom>
          <a:solidFill>
            <a:srgbClr val="546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8C541FC-1A09-4B1F-8B3D-E5C4E8C8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88800" y="885600"/>
            <a:ext cx="655200" cy="3481200"/>
          </a:xfrm>
          <a:prstGeom prst="rect">
            <a:avLst/>
          </a:prstGeom>
          <a:solidFill>
            <a:srgbClr val="BF1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/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id="{EC370639-5E57-4E7A-AA88-5120EEA26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201" y="1332001"/>
            <a:ext cx="2817516" cy="909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sz="2800">
                <a:latin typeface="Century Gothic" panose="020B0502020202020204" pitchFamily="34" charset="0"/>
              </a:rPr>
              <a:t>Klikken om de tekststijl van het model te bewerken</a:t>
            </a:r>
          </a:p>
        </p:txBody>
      </p:sp>
      <p:sp>
        <p:nvSpPr>
          <p:cNvPr id="12" name="Tijdelijke aanduiding voor tekst 6">
            <a:extLst>
              <a:ext uri="{FF2B5EF4-FFF2-40B4-BE49-F238E27FC236}">
                <a16:creationId xmlns:a16="http://schemas.microsoft.com/office/drawing/2014/main" id="{33006379-5E45-4FB6-9AC9-B52E7A25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1" y="2241176"/>
            <a:ext cx="2817515" cy="19024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0" indent="-43200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774900" indent="-3429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296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1728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</a:defRPr>
            </a:lvl5pPr>
            <a:lvl6pPr marL="2160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</a:defRPr>
            </a:lvl6pPr>
            <a:lvl7pPr marL="2592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50">
                <a:solidFill>
                  <a:srgbClr val="5467AE"/>
                </a:solidFill>
              </a:defRPr>
            </a:lvl7pPr>
            <a:lvl8pPr marL="3024000" indent="-432000">
              <a:lnSpc>
                <a:spcPts val="2436"/>
              </a:lnSpc>
              <a:buFont typeface="Trebuchet MS" panose="020B0603020202020204" pitchFamily="34" charset="0"/>
              <a:buChar char="–"/>
              <a:defRPr sz="1950">
                <a:solidFill>
                  <a:schemeClr val="bg1"/>
                </a:solidFill>
              </a:defRPr>
            </a:lvl8pPr>
            <a:lvl9pPr marL="3024000" indent="-432000">
              <a:lnSpc>
                <a:spcPts val="6500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>
                <a:solidFill>
                  <a:srgbClr val="5467AE"/>
                </a:solidFill>
              </a:defRPr>
            </a:lvl9pPr>
          </a:lstStyle>
          <a:p>
            <a:pPr lvl="0"/>
            <a:r>
              <a:rPr lang="nl-NL"/>
              <a:t>Platte tekst</a:t>
            </a:r>
          </a:p>
          <a:p>
            <a:pPr lvl="1"/>
            <a:r>
              <a:rPr lang="nl-NL" sz="1950" err="1"/>
              <a:t>Bullets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69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6EAF0D-9FFE-4BBD-A575-EAF8D8BC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199" y="885600"/>
            <a:ext cx="7833602" cy="3425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61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2pPr>
            <a:lvl3pPr marL="6858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0287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3716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nl-NL"/>
              <a:t>Titel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211D1DE0-419B-4079-B0CD-B0F1228B9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199" y="1246096"/>
            <a:ext cx="7833602" cy="28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2pPr>
            <a:lvl3pPr marL="6858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0287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3716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nl-NL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6304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6EAF0D-9FFE-4BBD-A575-EAF8D8BC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199" y="885600"/>
            <a:ext cx="7833602" cy="3425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61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2pPr>
            <a:lvl3pPr marL="6858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0287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3716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nl-NL"/>
              <a:t>Titel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211D1DE0-419B-4079-B0CD-B0F1228B9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199" y="1246096"/>
            <a:ext cx="7833602" cy="28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2pPr>
            <a:lvl3pPr marL="6858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0287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3716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nl-NL"/>
              <a:t>Subtitel</a:t>
            </a:r>
          </a:p>
        </p:txBody>
      </p:sp>
      <p:sp>
        <p:nvSpPr>
          <p:cNvPr id="4" name="Tijdelijke aanduiding voor grafiek 3">
            <a:extLst>
              <a:ext uri="{FF2B5EF4-FFF2-40B4-BE49-F238E27FC236}">
                <a16:creationId xmlns:a16="http://schemas.microsoft.com/office/drawing/2014/main" id="{417878C2-BF76-415A-9B27-5CA080775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655638" y="1533524"/>
            <a:ext cx="7833163" cy="283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>
                <a:latin typeface="Century Gothic" panose="020B0502020202020204" pitchFamily="34" charset="0"/>
              </a:rPr>
              <a:t>Klik om een grafiek toe te 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49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3">
            <a:extLst>
              <a:ext uri="{FF2B5EF4-FFF2-40B4-BE49-F238E27FC236}">
                <a16:creationId xmlns:a16="http://schemas.microsoft.com/office/drawing/2014/main" id="{0718542E-390D-42D6-8CCA-ED875A646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885600"/>
            <a:ext cx="6955200" cy="3481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/>
              <a:t>Klik om een afbeelding in te 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0E6811D-C91B-4329-90A0-59995A7C6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20800" y="885600"/>
            <a:ext cx="223200" cy="348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/>
          </a:p>
        </p:txBody>
      </p:sp>
    </p:spTree>
    <p:extLst>
      <p:ext uri="{BB962C8B-B14F-4D97-AF65-F5344CB8AC3E}">
        <p14:creationId xmlns:p14="http://schemas.microsoft.com/office/powerpoint/2010/main" val="72951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B468DD25-6565-4AC6-B587-574E35FF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5600"/>
            <a:ext cx="223200" cy="34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C374451C-44CD-4098-8C59-BEF18F3C2F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20800" y="885600"/>
            <a:ext cx="223200" cy="348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/>
          </a:p>
        </p:txBody>
      </p:sp>
      <p:pic>
        <p:nvPicPr>
          <p:cNvPr id="5" name="Nuffic nieuw logo goed" descr="Logo Nuffic">
            <a:extLst>
              <a:ext uri="{FF2B5EF4-FFF2-40B4-BE49-F238E27FC236}">
                <a16:creationId xmlns:a16="http://schemas.microsoft.com/office/drawing/2014/main" id="{34E47F55-F3FF-44FD-BBFC-96BD83ED4D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223" y="106661"/>
            <a:ext cx="1326033" cy="6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8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71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68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edit</a:t>
            </a:r>
            <a:r>
              <a:rPr lang="nl-NL"/>
              <a:t> Master </a:t>
            </a:r>
            <a:r>
              <a:rPr lang="nl-NL" err="1"/>
              <a:t>title</a:t>
            </a:r>
            <a:r>
              <a:rPr lang="nl-NL"/>
              <a:t> </a:t>
            </a:r>
            <a:r>
              <a:rPr lang="nl-NL" err="1"/>
              <a:t>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6F82-DDEE-D34D-B564-459D2C6A78B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A409-5ED4-AF42-BB5D-DDED3282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5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yinholland.nl/ok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tudyinholland.nl/dutch-education/studies?okp_qualified=y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ffic.nl/en/subjects/open-cal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okp@nuffic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ublic.tableau.com/profile/nuffic#!/vizhome/Whereweworkandwhatwedo/Dashboard1?publish=yes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7580FE1D-A865-4462-ADA8-F7474CCAF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4735" y="1037682"/>
            <a:ext cx="5432400" cy="1313711"/>
          </a:xfrm>
        </p:spPr>
        <p:txBody>
          <a:bodyPr/>
          <a:lstStyle/>
          <a:p>
            <a:r>
              <a:rPr lang="nl-NL" b="1"/>
              <a:t>CAPACITY DEVELOPMENT IN THE MENA AND HORN OF AFRICA REGIONS</a:t>
            </a:r>
          </a:p>
          <a:p>
            <a:endParaRPr lang="nl-NL" b="1"/>
          </a:p>
          <a:p>
            <a:r>
              <a:rPr lang="nl-NL" sz="4000" b="1"/>
              <a:t>ORANGE KNOWLEDGE PROGRAMME</a:t>
            </a:r>
            <a:endParaRPr lang="nl-NL" sz="400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0038FD4-FE12-4B74-AC12-03D419650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b="0"/>
              <a:t>INFO MEETING NUFFIC GLOBAL DEVELOPMENT 17 DEC 2020</a:t>
            </a:r>
          </a:p>
        </p:txBody>
      </p:sp>
    </p:spTree>
    <p:extLst>
      <p:ext uri="{BB962C8B-B14F-4D97-AF65-F5344CB8AC3E}">
        <p14:creationId xmlns:p14="http://schemas.microsoft.com/office/powerpoint/2010/main" val="293863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2143A-F3DA-4DD4-A1B3-E9F0250E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500" b="1">
                <a:solidFill>
                  <a:srgbClr val="FFC000"/>
                </a:solidFill>
                <a:latin typeface="Century Gothic"/>
              </a:rPr>
              <a:t>MENA region ICP call</a:t>
            </a:r>
            <a:endParaRPr lang="nl-NL" sz="2500" b="1">
              <a:solidFill>
                <a:schemeClr val="accent6"/>
              </a:solidFill>
              <a:latin typeface="Century Gothic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7EDBD3-7D58-4786-B36A-A4EE738A7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5600" b="1">
                <a:latin typeface="Century Gothic" panose="020B0502020202020204" pitchFamily="34" charset="0"/>
              </a:rPr>
              <a:t>Questions?</a:t>
            </a:r>
          </a:p>
          <a:p>
            <a:pPr>
              <a:lnSpc>
                <a:spcPct val="120000"/>
              </a:lnSpc>
            </a:pPr>
            <a:endParaRPr lang="en-US" sz="56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1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46940D8-D801-40A7-873D-372EE7D4A9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en-US"/>
              <a:t>Other open calls for </a:t>
            </a:r>
            <a:r>
              <a:rPr lang="en-US">
                <a:solidFill>
                  <a:srgbClr val="FFC000"/>
                </a:solidFill>
              </a:rPr>
              <a:t>all</a:t>
            </a:r>
            <a:r>
              <a:rPr lang="en-US"/>
              <a:t> Orange Knowledge countries</a:t>
            </a:r>
          </a:p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A575B-CBCB-40C1-B63C-4BDA979C88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200" y="1731264"/>
            <a:ext cx="8045999" cy="2635536"/>
          </a:xfrm>
        </p:spPr>
        <p:txBody>
          <a:bodyPr lIns="91440" tIns="45720" rIns="91440" bIns="4572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>
                <a:latin typeface="Century Gothic"/>
              </a:rPr>
              <a:t>Individual scholarships for short courses; deadline 5 January 2021</a:t>
            </a:r>
            <a:endParaRPr lang="en-US" sz="1600" b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>
                <a:latin typeface="Century Gothic"/>
              </a:rPr>
              <a:t>Open call for TMT courses; Deadline 21 January 2021</a:t>
            </a:r>
            <a:endParaRPr lang="en-US" sz="1600" b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>
                <a:latin typeface="Century Gothic"/>
              </a:rPr>
              <a:t>2021 -&gt; 3 more calls for short courses and 1 for Master’s courses</a:t>
            </a:r>
          </a:p>
          <a:p>
            <a:pPr marL="342900" indent="-342900">
              <a:buChar char="•"/>
            </a:pPr>
            <a:endParaRPr lang="en-US" sz="1600" b="1">
              <a:latin typeface="Century Gothic"/>
            </a:endParaRPr>
          </a:p>
          <a:p>
            <a:r>
              <a:rPr lang="en-US" sz="1400">
                <a:latin typeface="Century Gothic"/>
              </a:rPr>
              <a:t>Information for applicants: </a:t>
            </a:r>
            <a:r>
              <a:rPr lang="en-US" sz="1400">
                <a:latin typeface="Century Gothic"/>
                <a:hlinkClick r:id="rId3"/>
              </a:rPr>
              <a:t>https://www.studyinholland.nl/okp</a:t>
            </a:r>
            <a:endParaRPr lang="en-US" sz="1400">
              <a:latin typeface="Century Gothic"/>
            </a:endParaRPr>
          </a:p>
          <a:p>
            <a:r>
              <a:rPr lang="en-US" sz="1400">
                <a:latin typeface="Century Gothic"/>
              </a:rPr>
              <a:t>Eligible courses: </a:t>
            </a:r>
            <a:r>
              <a:rPr lang="en-US" sz="1400">
                <a:latin typeface="Century Gothic"/>
                <a:hlinkClick r:id="rId4"/>
              </a:rPr>
              <a:t>https://www.studyinholland.nl/dutch-education/studies?okp_qualified=yes</a:t>
            </a:r>
            <a:endParaRPr lang="en-US" sz="1400">
              <a:latin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4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F6D5A-26BE-4952-9278-E06336F3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8483"/>
            <a:ext cx="8229600" cy="857250"/>
          </a:xfrm>
        </p:spPr>
        <p:txBody>
          <a:bodyPr lIns="91440" tIns="45720" rIns="91440" bIns="45720" anchor="t">
            <a:normAutofit/>
          </a:bodyPr>
          <a:lstStyle/>
          <a:p>
            <a:br>
              <a:rPr lang="en-GB" sz="2750" b="1">
                <a:latin typeface="Century Gothic" panose="020B0502020202020204" pitchFamily="34" charset="0"/>
              </a:rPr>
            </a:br>
            <a:r>
              <a:rPr lang="en-GB" sz="2750" b="1">
                <a:solidFill>
                  <a:schemeClr val="accent6"/>
                </a:solidFill>
                <a:latin typeface="Century Gothic"/>
              </a:rPr>
              <a:t>MENA Region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BAC98C-8388-4DD1-9157-E49BC9F6F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822906"/>
            <a:ext cx="7176541" cy="432059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endParaRPr lang="en-US" sz="1800" b="1">
              <a:latin typeface="Century Gothic" panose="020B0502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1800" b="1">
                <a:latin typeface="Century Gothic" panose="020B0502020202020204" pitchFamily="34" charset="0"/>
              </a:rPr>
              <a:t>All information on our website: </a:t>
            </a:r>
            <a:r>
              <a:rPr lang="en-US" sz="1800">
                <a:hlinkClick r:id="rId3"/>
              </a:rPr>
              <a:t>https://www.nuffic.nl/en/subjects/open-calls</a:t>
            </a:r>
            <a:endParaRPr lang="en-US" sz="1800" b="1">
              <a:latin typeface="Century Gothic" panose="020B0502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sz="1800">
                <a:latin typeface="Century Gothic" panose="020B0502020202020204" pitchFamily="34" charset="0"/>
              </a:rPr>
              <a:t>If you agree on sharing your contact details, please send us an email: </a:t>
            </a:r>
            <a:r>
              <a:rPr lang="en-GB" sz="1800">
                <a:latin typeface="Century Gothic" panose="020B0502020202020204" pitchFamily="34" charset="0"/>
                <a:hlinkClick r:id="rId4"/>
              </a:rPr>
              <a:t>okp@nuffic.nl</a:t>
            </a:r>
            <a:endParaRPr lang="en-GB" sz="1800"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nl-NL" sz="2800" b="1" err="1">
                <a:latin typeface="Century Gothic" panose="020B0502020202020204" pitchFamily="34" charset="0"/>
              </a:rPr>
              <a:t>Thanks</a:t>
            </a:r>
            <a:r>
              <a:rPr lang="nl-NL" sz="2800" b="1">
                <a:latin typeface="Century Gothic" panose="020B0502020202020204" pitchFamily="34" charset="0"/>
              </a:rPr>
              <a:t> </a:t>
            </a:r>
            <a:r>
              <a:rPr lang="nl-NL" sz="2800" b="1" err="1">
                <a:latin typeface="Century Gothic" panose="020B0502020202020204" pitchFamily="34" charset="0"/>
              </a:rPr>
              <a:t>for</a:t>
            </a:r>
            <a:r>
              <a:rPr lang="nl-NL" sz="2800" b="1">
                <a:latin typeface="Century Gothic" panose="020B0502020202020204" pitchFamily="34" charset="0"/>
              </a:rPr>
              <a:t> </a:t>
            </a:r>
            <a:r>
              <a:rPr lang="nl-NL" sz="2800" b="1" err="1">
                <a:latin typeface="Century Gothic" panose="020B0502020202020204" pitchFamily="34" charset="0"/>
              </a:rPr>
              <a:t>your</a:t>
            </a:r>
            <a:r>
              <a:rPr lang="nl-NL" sz="2800" b="1">
                <a:latin typeface="Century Gothic" panose="020B0502020202020204" pitchFamily="34" charset="0"/>
              </a:rPr>
              <a:t> </a:t>
            </a:r>
            <a:r>
              <a:rPr lang="nl-NL" sz="2800" b="1" err="1">
                <a:latin typeface="Century Gothic" panose="020B0502020202020204" pitchFamily="34" charset="0"/>
              </a:rPr>
              <a:t>participation</a:t>
            </a:r>
            <a:endParaRPr lang="en-GB" sz="28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9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46940D8-D801-40A7-873D-372EE7D4A9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en-US"/>
              <a:t>Two break-out sessions:</a:t>
            </a:r>
          </a:p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A575B-CBCB-40C1-B63C-4BDA979C88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200" y="1731264"/>
            <a:ext cx="8045999" cy="26355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/>
              <a:t>MENA region: Iraq and Jordan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Strengthening national system capacities in efficient and sustainable horticulture farming - with a focus on applied skills development and improving agricultural TVET institutional structures (ICP call)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/>
              <a:t>Horn of Africa: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Focus on Somalia (</a:t>
            </a:r>
            <a:r>
              <a:rPr lang="en-US" err="1"/>
              <a:t>Sool</a:t>
            </a:r>
            <a:r>
              <a:rPr lang="en-US"/>
              <a:t> and </a:t>
            </a:r>
            <a:r>
              <a:rPr lang="en-US" err="1"/>
              <a:t>Sanaag</a:t>
            </a:r>
            <a:r>
              <a:rPr lang="en-US"/>
              <a:t>): Horticulture (ICP)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Focus on Sudan (Darfur) Gum Arabic (TMT+)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3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46940D8-D801-40A7-873D-372EE7D4A9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en-US" sz="2800"/>
              <a:t>Break out session </a:t>
            </a:r>
            <a:r>
              <a:rPr lang="en-US" sz="2800">
                <a:solidFill>
                  <a:schemeClr val="accent6"/>
                </a:solidFill>
                <a:latin typeface="Century Gothic"/>
              </a:rPr>
              <a:t>MENA region</a:t>
            </a:r>
            <a:endParaRPr lang="en-US" sz="2800" b="0">
              <a:solidFill>
                <a:schemeClr val="accent6"/>
              </a:solidFill>
              <a:ea typeface="+mn-lt"/>
              <a:cs typeface="+mn-lt"/>
            </a:endParaRPr>
          </a:p>
          <a:p>
            <a:endParaRPr lang="en-US" sz="2800">
              <a:cs typeface="Calibri"/>
            </a:endParaRPr>
          </a:p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A575B-CBCB-40C1-B63C-4BDA979C88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200" y="1731264"/>
            <a:ext cx="8045999" cy="2635536"/>
          </a:xfrm>
        </p:spPr>
        <p:txBody>
          <a:bodyPr lIns="91440" tIns="45720" rIns="91440" bIns="45720" anchor="t"/>
          <a:lstStyle/>
          <a:p>
            <a:endParaRPr lang="en-US" sz="2750" b="1">
              <a:solidFill>
                <a:schemeClr val="accent6"/>
              </a:solidFill>
            </a:endParaRPr>
          </a:p>
          <a:p>
            <a:r>
              <a:rPr lang="en-US" sz="2400" b="1">
                <a:latin typeface="Century Gothic"/>
              </a:rPr>
              <a:t>Iraq &amp; Jordan</a:t>
            </a:r>
          </a:p>
          <a:p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8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F6D5A-26BE-4952-9278-E06336F3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8483"/>
            <a:ext cx="8229600" cy="857250"/>
          </a:xfrm>
        </p:spPr>
        <p:txBody>
          <a:bodyPr lIns="91440" tIns="45720" rIns="91440" bIns="45720" anchor="t">
            <a:normAutofit/>
          </a:bodyPr>
          <a:lstStyle/>
          <a:p>
            <a:br>
              <a:rPr lang="en-GB" sz="2750" b="1">
                <a:latin typeface="Century Gothic" panose="020B0502020202020204" pitchFamily="34" charset="0"/>
              </a:rPr>
            </a:br>
            <a:r>
              <a:rPr lang="en-GB" sz="2750" b="1">
                <a:solidFill>
                  <a:schemeClr val="accent6"/>
                </a:solidFill>
                <a:latin typeface="Century Gothic"/>
              </a:rPr>
              <a:t>MENA region ICP</a:t>
            </a:r>
            <a:endParaRPr lang="en-GB" sz="2798" b="1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BAC98C-8388-4DD1-9157-E49BC9F6F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822906"/>
            <a:ext cx="7176541" cy="4320594"/>
          </a:xfr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60000"/>
              </a:lnSpc>
            </a:pPr>
            <a:endParaRPr lang="en-US" sz="1800">
              <a:latin typeface="Century Gothic" panose="020B0502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1600">
                <a:latin typeface="Century Gothic"/>
              </a:rPr>
              <a:t>Call for joint proposals (ICP) </a:t>
            </a:r>
            <a:r>
              <a:rPr lang="en-US" sz="1600" b="1">
                <a:latin typeface="Century Gothic"/>
              </a:rPr>
              <a:t>OKP-MENA-30012</a:t>
            </a:r>
            <a:endParaRPr lang="en-US" sz="1600" b="1">
              <a:latin typeface="Century Gothic" panose="020B0502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1600">
                <a:latin typeface="Century Gothic"/>
              </a:rPr>
              <a:t>Strengthening national system capacities in efficient and sustainable </a:t>
            </a:r>
            <a:r>
              <a:rPr lang="en-US" sz="1600" b="1">
                <a:latin typeface="Century Gothic"/>
              </a:rPr>
              <a:t>horticulture farming</a:t>
            </a:r>
            <a:r>
              <a:rPr lang="en-US" sz="1600">
                <a:latin typeface="Century Gothic"/>
              </a:rPr>
              <a:t> - with a focus on applied skills development and improving agricultural TVET institutional structures</a:t>
            </a:r>
          </a:p>
          <a:p>
            <a:pPr>
              <a:lnSpc>
                <a:spcPct val="160000"/>
              </a:lnSpc>
            </a:pPr>
            <a:r>
              <a:rPr lang="en-GB" sz="1600">
                <a:latin typeface="Century Gothic"/>
              </a:rPr>
              <a:t>Budget max </a:t>
            </a:r>
            <a:r>
              <a:rPr lang="en-GB" sz="1600" b="1">
                <a:latin typeface="Century Gothic"/>
              </a:rPr>
              <a:t>EUR 1,900,000 (incl. 900K scholarship facility)</a:t>
            </a:r>
            <a:endParaRPr lang="en-GB" sz="1600" b="1">
              <a:latin typeface="Century Gothic" panose="020B0502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GB" sz="1600">
                <a:latin typeface="Century Gothic"/>
              </a:rPr>
              <a:t>1/4/2021 – 31/3/2022</a:t>
            </a:r>
          </a:p>
          <a:p>
            <a:pPr>
              <a:lnSpc>
                <a:spcPct val="160000"/>
              </a:lnSpc>
            </a:pPr>
            <a:r>
              <a:rPr lang="en-GB" sz="1600">
                <a:latin typeface="Century Gothic"/>
              </a:rPr>
              <a:t>Deadline: </a:t>
            </a:r>
            <a:r>
              <a:rPr lang="en-US" sz="1600" b="1">
                <a:latin typeface="Century Gothic"/>
              </a:rPr>
              <a:t>18 February 2021</a:t>
            </a:r>
            <a:r>
              <a:rPr lang="en-US" sz="1600">
                <a:latin typeface="Century Gothic"/>
              </a:rPr>
              <a:t>, 11.00 A.M CET</a:t>
            </a:r>
          </a:p>
          <a:p>
            <a:pPr>
              <a:lnSpc>
                <a:spcPct val="160000"/>
              </a:lnSpc>
            </a:pPr>
            <a:r>
              <a:rPr lang="en-US" sz="1600">
                <a:latin typeface="Century Gothic"/>
              </a:rPr>
              <a:t>Deadline for questions: 25 January 2021, 11.00 A.M. CET</a:t>
            </a:r>
            <a:endParaRPr lang="en-GB" sz="1600">
              <a:latin typeface="Century Gothic"/>
            </a:endParaRPr>
          </a:p>
          <a:p>
            <a:endParaRPr lang="en-GB" sz="12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8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F6D5A-26BE-4952-9278-E06336F3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61" y="-267319"/>
            <a:ext cx="8229600" cy="857250"/>
          </a:xfrm>
        </p:spPr>
        <p:txBody>
          <a:bodyPr lIns="91440" tIns="45720" rIns="91440" bIns="45720" anchor="t">
            <a:normAutofit/>
          </a:bodyPr>
          <a:lstStyle/>
          <a:p>
            <a:br>
              <a:rPr lang="en-GB" sz="2750" b="1">
                <a:latin typeface="Century Gothic" panose="020B0502020202020204" pitchFamily="34" charset="0"/>
              </a:rPr>
            </a:br>
            <a:r>
              <a:rPr lang="en-GB" sz="2750" b="1">
                <a:solidFill>
                  <a:schemeClr val="accent6"/>
                </a:solidFill>
                <a:latin typeface="Century Gothic"/>
              </a:rPr>
              <a:t>MENA region ICP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BAC98C-8388-4DD1-9157-E49BC9F6F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260" y="781636"/>
            <a:ext cx="7176541" cy="3922728"/>
          </a:xfrm>
        </p:spPr>
        <p:txBody>
          <a:bodyPr lIns="91440" tIns="45720" rIns="91440" bIns="45720" anchor="ctr">
            <a:noAutofit/>
          </a:bodyPr>
          <a:lstStyle/>
          <a:p>
            <a:pPr marL="0" lvl="0" indent="0">
              <a:buNone/>
            </a:pPr>
            <a:r>
              <a:rPr lang="en-GB" sz="1800" b="1">
                <a:latin typeface="Century Gothic" panose="020B0502020202020204" pitchFamily="34" charset="0"/>
              </a:rPr>
              <a:t>Characteristics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entury Gothic"/>
              </a:rPr>
              <a:t>Focus on Food and Nutrition Security and Water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entury Gothic"/>
              </a:rPr>
              <a:t>Strengthening national system capacities in </a:t>
            </a:r>
            <a:r>
              <a:rPr lang="en-GB" sz="1400">
                <a:latin typeface="Century Gothic"/>
              </a:rPr>
              <a:t>(water-) </a:t>
            </a:r>
            <a:r>
              <a:rPr lang="en-US" sz="1400">
                <a:latin typeface="Century Gothic"/>
              </a:rPr>
              <a:t>efficient and sustainable </a:t>
            </a:r>
            <a:r>
              <a:rPr lang="en-US" sz="1400" b="1">
                <a:latin typeface="Century Gothic"/>
              </a:rPr>
              <a:t>horticulture farming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entury Gothic"/>
              </a:rPr>
              <a:t>Strengthening the Technical and Vocational Education and Training (TVET) sectors in both countries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Strengthening professionals' capacities with emphasis on </a:t>
            </a:r>
            <a:r>
              <a:rPr lang="en-GB" sz="1400" b="1">
                <a:latin typeface="Century Gothic"/>
              </a:rPr>
              <a:t>greenhouse technology</a:t>
            </a:r>
            <a:r>
              <a:rPr lang="en-GB" sz="1400">
                <a:latin typeface="Century Gothic"/>
              </a:rPr>
              <a:t> adaption and the design, developing </a:t>
            </a:r>
            <a:r>
              <a:rPr lang="en-GB" sz="1400" b="1">
                <a:latin typeface="Century Gothic"/>
              </a:rPr>
              <a:t>value chains and postharvest</a:t>
            </a:r>
            <a:r>
              <a:rPr lang="en-GB" sz="1400">
                <a:latin typeface="Century Gothic"/>
              </a:rPr>
              <a:t> systems including construction and installation of post-harvest facilities </a:t>
            </a:r>
          </a:p>
          <a:p>
            <a:pPr>
              <a:lnSpc>
                <a:spcPct val="100000"/>
              </a:lnSpc>
            </a:pPr>
            <a:r>
              <a:rPr lang="en-GB" sz="1400" b="1">
                <a:latin typeface="Century Gothic"/>
              </a:rPr>
              <a:t>North-South-South </a:t>
            </a:r>
            <a:r>
              <a:rPr lang="en-GB" sz="1400">
                <a:latin typeface="Century Gothic"/>
              </a:rPr>
              <a:t>cooperation: experts from the region in the Dutch consortium 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Integrated approach: institutional collaboration to reinforce individual scholarships and group trainings and vice versa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Synergy: </a:t>
            </a:r>
            <a:r>
              <a:rPr lang="en-GB" sz="1400" b="1">
                <a:latin typeface="Century Gothic"/>
              </a:rPr>
              <a:t>build upon </a:t>
            </a:r>
            <a:r>
              <a:rPr lang="en-GB" sz="1400">
                <a:latin typeface="Century Gothic"/>
              </a:rPr>
              <a:t>prior/ongoing collaborations and achievements</a:t>
            </a:r>
          </a:p>
          <a:p>
            <a:endParaRPr lang="en-GB" sz="12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8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5 Points 2">
            <a:extLst>
              <a:ext uri="{FF2B5EF4-FFF2-40B4-BE49-F238E27FC236}">
                <a16:creationId xmlns:a16="http://schemas.microsoft.com/office/drawing/2014/main" id="{84A536A8-57C2-436D-9AA4-7F51225E9ACD}"/>
              </a:ext>
            </a:extLst>
          </p:cNvPr>
          <p:cNvSpPr/>
          <p:nvPr/>
        </p:nvSpPr>
        <p:spPr>
          <a:xfrm>
            <a:off x="2988860" y="314751"/>
            <a:ext cx="912694" cy="97240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7F6D5A-26BE-4952-9278-E06336F3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61" y="-267319"/>
            <a:ext cx="8229600" cy="857250"/>
          </a:xfrm>
        </p:spPr>
        <p:txBody>
          <a:bodyPr lIns="91440" tIns="45720" rIns="91440" bIns="45720" anchor="t">
            <a:normAutofit/>
          </a:bodyPr>
          <a:lstStyle/>
          <a:p>
            <a:br>
              <a:rPr lang="en-GB" sz="2750" b="1">
                <a:latin typeface="Century Gothic" panose="020B0502020202020204" pitchFamily="34" charset="0"/>
              </a:rPr>
            </a:br>
            <a:r>
              <a:rPr lang="en-GB" sz="2750" b="1">
                <a:solidFill>
                  <a:schemeClr val="accent6"/>
                </a:solidFill>
                <a:latin typeface="Century Gothic"/>
              </a:rPr>
              <a:t>MENA region ICP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BAC98C-8388-4DD1-9157-E49BC9F6F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260" y="781636"/>
            <a:ext cx="7176541" cy="3922728"/>
          </a:xfrm>
        </p:spPr>
        <p:txBody>
          <a:bodyPr lIns="91440" tIns="45720" rIns="91440" bIns="45720" anchor="ctr">
            <a:noAutofit/>
          </a:bodyPr>
          <a:lstStyle/>
          <a:p>
            <a:pPr marL="0" indent="0">
              <a:buNone/>
            </a:pPr>
            <a:r>
              <a:rPr lang="en-GB" sz="1800" b="1">
                <a:latin typeface="Century Gothic"/>
              </a:rPr>
              <a:t>Characteristics - New</a:t>
            </a:r>
            <a:endParaRPr lang="en-GB" sz="1800" b="1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>
                <a:latin typeface="Century Gothic"/>
              </a:rPr>
              <a:t>Local scholarship facility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entury Gothic"/>
              </a:rPr>
              <a:t>900K earmarked for local scholarship facility for &gt; 110 horticulture sector professionals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Short courses/trainings/applied research assignments horticulture sector professionals 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Offered by knowledge institutions and training centres in Iraq &amp; Jordan or in the MENA region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Only Dutch training courses provided by (a) Dutch institution(s) that is(are) part of the consortium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Eligible costs: studies in question finalised &lt; 30 September 2022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Proposal includes: scholarship facility's  set up, management plan and its contribution to longer term capacity investment</a:t>
            </a:r>
          </a:p>
          <a:p>
            <a:pPr>
              <a:lnSpc>
                <a:spcPct val="100000"/>
              </a:lnSpc>
            </a:pPr>
            <a:r>
              <a:rPr lang="en-GB" sz="1400">
                <a:latin typeface="Century Gothic"/>
              </a:rPr>
              <a:t>Preference Jordanian partner managing the scholarship facility</a:t>
            </a:r>
          </a:p>
          <a:p>
            <a:endParaRPr lang="en-GB" sz="140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6145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666CF1B8-FC51-47D7-A39E-4FBD925FD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6042" y="266490"/>
            <a:ext cx="8046000" cy="717176"/>
          </a:xfrm>
        </p:spPr>
        <p:txBody>
          <a:bodyPr anchor="t"/>
          <a:lstStyle/>
          <a:p>
            <a:endParaRPr lang="nl-NL">
              <a:solidFill>
                <a:srgbClr val="F79646"/>
              </a:solidFill>
              <a:latin typeface="Century Gothic"/>
            </a:endParaRPr>
          </a:p>
          <a:p>
            <a:r>
              <a:rPr lang="nl-NL">
                <a:solidFill>
                  <a:srgbClr val="F79646"/>
                </a:solidFill>
                <a:latin typeface="Century Gothic"/>
              </a:rPr>
              <a:t>Integration, </a:t>
            </a:r>
            <a:r>
              <a:rPr lang="nl-NL" err="1">
                <a:solidFill>
                  <a:srgbClr val="F79646"/>
                </a:solidFill>
                <a:latin typeface="Century Gothic"/>
              </a:rPr>
              <a:t>alignment</a:t>
            </a:r>
            <a:r>
              <a:rPr lang="nl-NL">
                <a:solidFill>
                  <a:srgbClr val="F79646"/>
                </a:solidFill>
                <a:latin typeface="Century Gothic"/>
              </a:rPr>
              <a:t> </a:t>
            </a:r>
            <a:r>
              <a:rPr lang="nl-NL" err="1">
                <a:solidFill>
                  <a:srgbClr val="F79646"/>
                </a:solidFill>
                <a:latin typeface="Century Gothic"/>
              </a:rPr>
              <a:t>and</a:t>
            </a:r>
            <a:r>
              <a:rPr lang="nl-NL">
                <a:solidFill>
                  <a:srgbClr val="F79646"/>
                </a:solidFill>
                <a:latin typeface="Century Gothic"/>
              </a:rPr>
              <a:t> </a:t>
            </a:r>
            <a:r>
              <a:rPr lang="nl-NL" err="1">
                <a:solidFill>
                  <a:srgbClr val="F79646"/>
                </a:solidFill>
                <a:latin typeface="Century Gothic"/>
              </a:rPr>
              <a:t>synergy</a:t>
            </a:r>
            <a:endParaRPr lang="nl-NL">
              <a:solidFill>
                <a:srgbClr val="F79646"/>
              </a:solidFill>
              <a:latin typeface="Century Gothic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32EDDD-ABFA-422F-A974-A2988BDB4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1156" y="892629"/>
            <a:ext cx="8571763" cy="3486067"/>
          </a:xfrm>
        </p:spPr>
        <p:txBody>
          <a:bodyPr lIns="91440" tIns="45720" rIns="91440" bIns="45720" anchor="t"/>
          <a:lstStyle/>
          <a:p>
            <a:endParaRPr lang="en-US" sz="2000" b="1">
              <a:latin typeface="Century Gothic"/>
            </a:endParaRPr>
          </a:p>
          <a:p>
            <a:r>
              <a:rPr lang="en-US" sz="2000" b="1">
                <a:latin typeface="Century Gothic"/>
              </a:rPr>
              <a:t>OKP in Iraq + Jordan =</a:t>
            </a:r>
          </a:p>
          <a:p>
            <a:endParaRPr lang="en-US" sz="2000" b="1">
              <a:latin typeface="Century Gothic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latin typeface="Century Gothic"/>
              </a:rPr>
              <a:t> </a:t>
            </a:r>
            <a:r>
              <a:rPr lang="en-US" sz="1800" b="1">
                <a:solidFill>
                  <a:srgbClr val="FFC000"/>
                </a:solidFill>
                <a:latin typeface="Century Gothic"/>
              </a:rPr>
              <a:t>11</a:t>
            </a:r>
            <a:r>
              <a:rPr lang="en-US" sz="1800">
                <a:latin typeface="Century Gothic"/>
              </a:rPr>
              <a:t> TMT+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latin typeface="Century Gothic"/>
              </a:rPr>
              <a:t> </a:t>
            </a:r>
            <a:r>
              <a:rPr lang="en-US" sz="1800" b="1">
                <a:solidFill>
                  <a:srgbClr val="FFC000"/>
                </a:solidFill>
                <a:latin typeface="Century Gothic"/>
              </a:rPr>
              <a:t>3</a:t>
            </a:r>
            <a:r>
              <a:rPr lang="en-US" sz="1800">
                <a:latin typeface="Century Gothic"/>
              </a:rPr>
              <a:t> ICP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latin typeface="Century Gothic"/>
              </a:rPr>
              <a:t> Scholarships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latin typeface="Century Gothic"/>
              </a:rPr>
              <a:t> </a:t>
            </a:r>
            <a:r>
              <a:rPr lang="en-US" sz="1800" b="1">
                <a:solidFill>
                  <a:srgbClr val="FFC000"/>
                </a:solidFill>
                <a:latin typeface="Century Gothic"/>
              </a:rPr>
              <a:t>9</a:t>
            </a:r>
            <a:r>
              <a:rPr lang="en-US" sz="1800">
                <a:latin typeface="Century Gothic"/>
              </a:rPr>
              <a:t> FNS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latin typeface="Century Gothic"/>
              </a:rPr>
              <a:t> </a:t>
            </a:r>
            <a:r>
              <a:rPr lang="en-US" sz="1800" b="1">
                <a:solidFill>
                  <a:srgbClr val="FFC000"/>
                </a:solidFill>
                <a:latin typeface="Century Gothic"/>
              </a:rPr>
              <a:t>3</a:t>
            </a:r>
            <a:r>
              <a:rPr lang="en-US" sz="1800">
                <a:latin typeface="Century Gothic"/>
              </a:rPr>
              <a:t> Water in support of </a:t>
            </a:r>
            <a:r>
              <a:rPr lang="en-US" sz="1800" err="1">
                <a:latin typeface="Century Gothic"/>
              </a:rPr>
              <a:t>agri</a:t>
            </a:r>
          </a:p>
          <a:p>
            <a:endParaRPr lang="en-US" sz="1800">
              <a:latin typeface="Century Gothic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latin typeface="Century Gothic"/>
              </a:rPr>
              <a:t> </a:t>
            </a:r>
            <a:r>
              <a:rPr lang="en-US" sz="1800" b="1">
                <a:solidFill>
                  <a:srgbClr val="FFC000"/>
                </a:solidFill>
                <a:latin typeface="Century Gothic"/>
              </a:rPr>
              <a:t>28</a:t>
            </a:r>
            <a:r>
              <a:rPr lang="en-US" sz="1800">
                <a:latin typeface="Century Gothic"/>
              </a:rPr>
              <a:t> ROs - 'local' </a:t>
            </a:r>
            <a:r>
              <a:rPr lang="en-US" sz="1100">
                <a:latin typeface="Century Gothic"/>
              </a:rPr>
              <a:t>/ single count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latin typeface="Century Gothic"/>
              </a:rPr>
              <a:t> </a:t>
            </a:r>
            <a:r>
              <a:rPr lang="en-US" sz="1800" b="1">
                <a:solidFill>
                  <a:srgbClr val="FFC000"/>
                </a:solidFill>
                <a:latin typeface="Century Gothic"/>
              </a:rPr>
              <a:t>23+</a:t>
            </a:r>
            <a:r>
              <a:rPr lang="en-US" sz="1800">
                <a:latin typeface="Century Gothic"/>
              </a:rPr>
              <a:t> ‘Dutch’ partners / </a:t>
            </a:r>
            <a:r>
              <a:rPr lang="en-US" sz="1000">
                <a:latin typeface="Century Gothic"/>
              </a:rPr>
              <a:t>single count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>
              <a:latin typeface="Century Gothic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>
              <a:latin typeface="Century Gothic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>
              <a:latin typeface="Century Gothic"/>
            </a:endParaRPr>
          </a:p>
          <a:p>
            <a:endParaRPr lang="en-US" sz="2000">
              <a:latin typeface="Century Gothic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marL="685800" lvl="1"/>
            <a:endParaRPr lang="nl-NL" sz="2000"/>
          </a:p>
        </p:txBody>
      </p:sp>
      <p:pic>
        <p:nvPicPr>
          <p:cNvPr id="5" name="Afbeelding 4" descr="A picture containing tex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EDADEF1-B221-4150-9556-4E04CBAB1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659" y="1101745"/>
            <a:ext cx="4658267" cy="315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8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2143A-F3DA-4DD4-A1B3-E9F0250E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500" b="1">
                <a:solidFill>
                  <a:srgbClr val="FFC000"/>
                </a:solidFill>
                <a:latin typeface="Century Gothic"/>
              </a:rPr>
              <a:t>MENA region ICP call</a:t>
            </a:r>
            <a:endParaRPr lang="nl-NL" sz="2500" b="1">
              <a:solidFill>
                <a:schemeClr val="accent6"/>
              </a:solidFill>
              <a:latin typeface="Century Gothic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7EDBD3-7D58-4786-B36A-A4EE738A7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9600" b="1">
                <a:solidFill>
                  <a:srgbClr val="5467AE"/>
                </a:solidFill>
              </a:rPr>
              <a:t>Institutional Collaboration Projects (ICPs):</a:t>
            </a:r>
          </a:p>
          <a:p>
            <a:pPr marL="342265" indent="-342265">
              <a:lnSpc>
                <a:spcPct val="120000"/>
              </a:lnSpc>
            </a:pPr>
            <a:r>
              <a:rPr lang="en-US" sz="5600">
                <a:latin typeface="Century Gothic"/>
              </a:rPr>
              <a:t>The grant applicant must be a Dutch institution for secondary vocational or higher vocational or academic education; or a national or local knowledge institution or </a:t>
            </a:r>
            <a:r>
              <a:rPr lang="en-US" sz="5600" err="1">
                <a:latin typeface="Century Gothic"/>
              </a:rPr>
              <a:t>organisation</a:t>
            </a:r>
            <a:r>
              <a:rPr lang="en-US" sz="5600">
                <a:latin typeface="Century Gothic"/>
              </a:rPr>
              <a:t>.</a:t>
            </a:r>
            <a:endParaRPr lang="en-GB" sz="5600">
              <a:latin typeface="Century Gothic"/>
            </a:endParaRPr>
          </a:p>
          <a:p>
            <a:pPr marL="342265" indent="-342265">
              <a:lnSpc>
                <a:spcPct val="120000"/>
              </a:lnSpc>
            </a:pPr>
            <a:r>
              <a:rPr lang="en-US" sz="5600">
                <a:latin typeface="Century Gothic"/>
              </a:rPr>
              <a:t>A grant application (proposal) may be submitted by any one of the partners, potentially on behalf of a consortium. </a:t>
            </a:r>
          </a:p>
          <a:p>
            <a:pPr marL="342265" indent="-342265">
              <a:lnSpc>
                <a:spcPct val="120000"/>
              </a:lnSpc>
            </a:pPr>
            <a:r>
              <a:rPr lang="en-GB" sz="5600">
                <a:latin typeface="Century Gothic"/>
              </a:rPr>
              <a:t>The project proposal has a minimum duration of one year and must be implemented and established by no later than 31 March 2022</a:t>
            </a:r>
            <a:endParaRPr lang="en-US" sz="5600">
              <a:latin typeface="Century Gothic"/>
            </a:endParaRPr>
          </a:p>
          <a:p>
            <a:pPr marL="342265" indent="-342265">
              <a:lnSpc>
                <a:spcPct val="120000"/>
              </a:lnSpc>
            </a:pPr>
            <a:r>
              <a:rPr lang="en-US" sz="5600">
                <a:latin typeface="Century Gothic"/>
              </a:rPr>
              <a:t>The proposal should target </a:t>
            </a:r>
            <a:r>
              <a:rPr lang="en-US" sz="5600" b="1">
                <a:latin typeface="Century Gothic"/>
              </a:rPr>
              <a:t>integrated capacity development </a:t>
            </a:r>
            <a:r>
              <a:rPr lang="en-US" sz="5600">
                <a:latin typeface="Century Gothic"/>
              </a:rPr>
              <a:t>through staff training, curriculum development, internships, study visits, small investments, if these clearly contribute to the content and goals of the project.</a:t>
            </a:r>
          </a:p>
          <a:p>
            <a:pPr marL="342265" indent="-342265">
              <a:lnSpc>
                <a:spcPct val="120000"/>
              </a:lnSpc>
            </a:pPr>
            <a:r>
              <a:rPr lang="en-US" sz="5600">
                <a:latin typeface="Century Gothic"/>
              </a:rPr>
              <a:t>No staff salaries for target </a:t>
            </a:r>
            <a:r>
              <a:rPr lang="en-US" sz="5600" err="1">
                <a:latin typeface="Century Gothic"/>
              </a:rPr>
              <a:t>organisations</a:t>
            </a:r>
            <a:r>
              <a:rPr lang="en-US" sz="5600">
                <a:latin typeface="Century Gothic"/>
              </a:rPr>
              <a:t>.</a:t>
            </a:r>
          </a:p>
          <a:p>
            <a:pPr marL="342265" indent="-342265">
              <a:lnSpc>
                <a:spcPct val="120000"/>
              </a:lnSpc>
            </a:pPr>
            <a:r>
              <a:rPr lang="en-US" sz="5600" b="1">
                <a:latin typeface="Century Gothic"/>
              </a:rPr>
              <a:t>Grant Obligations and Conditions</a:t>
            </a:r>
            <a:endParaRPr lang="en-US" sz="5600" b="1"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5600" b="1">
              <a:latin typeface="Century Gothic" panose="020B0502020202020204" pitchFamily="34" charset="0"/>
            </a:endParaRPr>
          </a:p>
          <a:p>
            <a:pPr marL="342265" indent="-342265">
              <a:lnSpc>
                <a:spcPct val="120000"/>
              </a:lnSpc>
            </a:pPr>
            <a:endParaRPr lang="en-US" sz="56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9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F01B6218-EC6A-4DC9-AC59-1FD9B696DD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Timeline call procedure ICP</a:t>
            </a:r>
          </a:p>
          <a:p>
            <a:endParaRPr lang="nl-NL"/>
          </a:p>
        </p:txBody>
      </p:sp>
      <p:sp>
        <p:nvSpPr>
          <p:cNvPr id="14" name="Pijl: punthaak 13">
            <a:extLst>
              <a:ext uri="{FF2B5EF4-FFF2-40B4-BE49-F238E27FC236}">
                <a16:creationId xmlns:a16="http://schemas.microsoft.com/office/drawing/2014/main" id="{E159D64D-BA2F-4DAA-8244-CCBE484AC080}"/>
              </a:ext>
            </a:extLst>
          </p:cNvPr>
          <p:cNvSpPr/>
          <p:nvPr/>
        </p:nvSpPr>
        <p:spPr>
          <a:xfrm>
            <a:off x="413884" y="2248631"/>
            <a:ext cx="2331850" cy="10757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>
                <a:solidFill>
                  <a:srgbClr val="FFFFFF"/>
                </a:solidFill>
              </a:rPr>
              <a:t>Call </a:t>
            </a:r>
            <a:r>
              <a:rPr lang="nl-NL" sz="1200" err="1">
                <a:solidFill>
                  <a:srgbClr val="FFFFFF"/>
                </a:solidFill>
              </a:rPr>
              <a:t>published</a:t>
            </a:r>
            <a:endParaRPr lang="nl-NL" sz="1200">
              <a:solidFill>
                <a:srgbClr val="FFFFFF"/>
              </a:solidFill>
            </a:endParaRPr>
          </a:p>
          <a:p>
            <a:pPr algn="ctr"/>
            <a:r>
              <a:rPr lang="nl-NL" sz="1200" b="1">
                <a:solidFill>
                  <a:srgbClr val="FFFFFF"/>
                </a:solidFill>
              </a:rPr>
              <a:t>15 December 2020</a:t>
            </a:r>
          </a:p>
        </p:txBody>
      </p:sp>
      <p:sp>
        <p:nvSpPr>
          <p:cNvPr id="17" name="Pijl: punthaak 16">
            <a:extLst>
              <a:ext uri="{FF2B5EF4-FFF2-40B4-BE49-F238E27FC236}">
                <a16:creationId xmlns:a16="http://schemas.microsoft.com/office/drawing/2014/main" id="{B18F3061-EAE3-4DA7-A729-1DCF1CFC465B}"/>
              </a:ext>
            </a:extLst>
          </p:cNvPr>
          <p:cNvSpPr/>
          <p:nvPr/>
        </p:nvSpPr>
        <p:spPr>
          <a:xfrm>
            <a:off x="4278816" y="2248630"/>
            <a:ext cx="2331850" cy="10757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err="1">
                <a:solidFill>
                  <a:srgbClr val="FFFFFF"/>
                </a:solidFill>
              </a:rPr>
              <a:t>Selection</a:t>
            </a:r>
            <a:r>
              <a:rPr lang="nl-NL" sz="1200">
                <a:solidFill>
                  <a:srgbClr val="FFFFFF"/>
                </a:solidFill>
              </a:rPr>
              <a:t> </a:t>
            </a:r>
            <a:r>
              <a:rPr lang="nl-NL" sz="1200" err="1">
                <a:solidFill>
                  <a:srgbClr val="FFFFFF"/>
                </a:solidFill>
              </a:rPr>
              <a:t>proposals</a:t>
            </a:r>
            <a:endParaRPr lang="nl-NL" sz="1200">
              <a:solidFill>
                <a:srgbClr val="FFFFFF"/>
              </a:solidFill>
            </a:endParaRPr>
          </a:p>
          <a:p>
            <a:pPr algn="ctr"/>
            <a:r>
              <a:rPr lang="nl-NL" sz="1200" b="1" err="1">
                <a:solidFill>
                  <a:srgbClr val="FFFFFF"/>
                </a:solidFill>
              </a:rPr>
              <a:t>March</a:t>
            </a:r>
            <a:r>
              <a:rPr lang="nl-NL" sz="1200" b="1">
                <a:solidFill>
                  <a:srgbClr val="FFFFFF"/>
                </a:solidFill>
              </a:rPr>
              <a:t> 2021</a:t>
            </a:r>
          </a:p>
        </p:txBody>
      </p:sp>
      <p:sp>
        <p:nvSpPr>
          <p:cNvPr id="18" name="Pijl: punthaak 17">
            <a:extLst>
              <a:ext uri="{FF2B5EF4-FFF2-40B4-BE49-F238E27FC236}">
                <a16:creationId xmlns:a16="http://schemas.microsoft.com/office/drawing/2014/main" id="{BA3DED3E-03EC-4671-9F94-4508AFC8C09C}"/>
              </a:ext>
            </a:extLst>
          </p:cNvPr>
          <p:cNvSpPr/>
          <p:nvPr/>
        </p:nvSpPr>
        <p:spPr>
          <a:xfrm>
            <a:off x="6211282" y="2248630"/>
            <a:ext cx="2331850" cy="10757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>
                <a:solidFill>
                  <a:srgbClr val="FFFFFF"/>
                </a:solidFill>
              </a:rPr>
              <a:t>Start of </a:t>
            </a:r>
            <a:r>
              <a:rPr lang="nl-NL" sz="1200" err="1">
                <a:solidFill>
                  <a:srgbClr val="FFFFFF"/>
                </a:solidFill>
              </a:rPr>
              <a:t>projects</a:t>
            </a:r>
            <a:endParaRPr lang="nl-NL" sz="1200">
              <a:solidFill>
                <a:srgbClr val="FFFFFF"/>
              </a:solidFill>
            </a:endParaRPr>
          </a:p>
          <a:p>
            <a:pPr algn="ctr"/>
            <a:r>
              <a:rPr lang="nl-NL" sz="1200" b="1">
                <a:solidFill>
                  <a:srgbClr val="FFFFFF"/>
                </a:solidFill>
              </a:rPr>
              <a:t>1 April 2021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760F081F-0C26-448E-8241-6443C6043031}"/>
              </a:ext>
            </a:extLst>
          </p:cNvPr>
          <p:cNvSpPr/>
          <p:nvPr/>
        </p:nvSpPr>
        <p:spPr>
          <a:xfrm>
            <a:off x="2346350" y="2248630"/>
            <a:ext cx="2331850" cy="10757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>
                <a:solidFill>
                  <a:srgbClr val="FFFFFF"/>
                </a:solidFill>
              </a:rPr>
              <a:t>Deadline call</a:t>
            </a:r>
          </a:p>
          <a:p>
            <a:pPr algn="ctr"/>
            <a:r>
              <a:rPr lang="nl-NL" sz="1200" b="1">
                <a:solidFill>
                  <a:srgbClr val="FFFFFF"/>
                </a:solidFill>
              </a:rPr>
              <a:t>18 </a:t>
            </a:r>
            <a:r>
              <a:rPr lang="nl-NL" sz="1200" b="1" err="1">
                <a:solidFill>
                  <a:srgbClr val="FFFFFF"/>
                </a:solidFill>
              </a:rPr>
              <a:t>February</a:t>
            </a:r>
            <a:r>
              <a:rPr lang="nl-NL" sz="1200" b="1">
                <a:solidFill>
                  <a:srgbClr val="FFFFFF"/>
                </a:solidFill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436774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Nuffic_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567AE"/>
      </a:accent1>
      <a:accent2>
        <a:srgbClr val="C0106F"/>
      </a:accent2>
      <a:accent3>
        <a:srgbClr val="000000"/>
      </a:accent3>
      <a:accent4>
        <a:srgbClr val="3A8555"/>
      </a:accent4>
      <a:accent5>
        <a:srgbClr val="E61E50"/>
      </a:accent5>
      <a:accent6>
        <a:srgbClr val="FFC000"/>
      </a:accent6>
      <a:hlink>
        <a:srgbClr val="5567AE"/>
      </a:hlink>
      <a:folHlink>
        <a:srgbClr val="C0106F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2D136D-1775-40D5-80A0-31882DA06C20}" vid="{2ACD545D-0C21-4A09-B21B-9E834A94B719}"/>
    </a:ext>
  </a:extLst>
</a:theme>
</file>

<file path=ppt/theme/theme2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rgbClr val="FFFFFF"/>
      </a:lt1>
      <a:dk2>
        <a:srgbClr val="4E53A9"/>
      </a:dk2>
      <a:lt2>
        <a:srgbClr val="B1BBE3"/>
      </a:lt2>
      <a:accent1>
        <a:srgbClr val="A00058"/>
      </a:accent1>
      <a:accent2>
        <a:srgbClr val="B1BBE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5B2074A16CC419BEA842A2E4DC049" ma:contentTypeVersion="1" ma:contentTypeDescription="Create a new document." ma:contentTypeScope="" ma:versionID="e0ece130c50844ffabd8a122937154e8">
  <xsd:schema xmlns:xsd="http://www.w3.org/2001/XMLSchema" xmlns:xs="http://www.w3.org/2001/XMLSchema" xmlns:p="http://schemas.microsoft.com/office/2006/metadata/properties" xmlns:ns2="4c854669-c37d-4e1c-9895-ff9cd39da670" targetNamespace="http://schemas.microsoft.com/office/2006/metadata/properties" ma:root="true" ma:fieldsID="56427dbfe89111d9f0ab6e557b90e7f4" ns2:_="">
    <xsd:import namespace="4c854669-c37d-4e1c-9895-ff9cd39da67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54669-c37d-4e1c-9895-ff9cd39da6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c854669-c37d-4e1c-9895-ff9cd39da670">
      <UserInfo>
        <DisplayName>David van Kampen</DisplayName>
        <AccountId>265</AccountId>
        <AccountType/>
      </UserInfo>
      <UserInfo>
        <DisplayName>Roos Hogenkamp</DisplayName>
        <AccountId>480</AccountId>
        <AccountType/>
      </UserInfo>
      <UserInfo>
        <DisplayName>Emma van der Meulen</DisplayName>
        <AccountId>3666</AccountId>
        <AccountType/>
      </UserInfo>
      <UserInfo>
        <DisplayName>Birgitte Vos</DisplayName>
        <AccountId>87</AccountId>
        <AccountType/>
      </UserInfo>
      <UserInfo>
        <DisplayName>Jolie Franke</DisplayName>
        <AccountId>157</AccountId>
        <AccountType/>
      </UserInfo>
      <UserInfo>
        <DisplayName>Mark Vlek de Coningh</DisplayName>
        <AccountId>2938</AccountId>
        <AccountType/>
      </UserInfo>
      <UserInfo>
        <DisplayName>Anneke Zijlstra</DisplayName>
        <AccountId>160</AccountId>
        <AccountType/>
      </UserInfo>
      <UserInfo>
        <DisplayName>Maaike de Loor</DisplayName>
        <AccountId>3786</AccountId>
        <AccountType/>
      </UserInfo>
      <UserInfo>
        <DisplayName>Reem Alkhader</DisplayName>
        <AccountId>9018</AccountId>
        <AccountType/>
      </UserInfo>
      <UserInfo>
        <DisplayName>Elsien Rauws</DisplayName>
        <AccountId>118</AccountId>
        <AccountType/>
      </UserInfo>
      <UserInfo>
        <DisplayName>Marleen Verhagen</DisplayName>
        <AccountId>3884</AccountId>
        <AccountType/>
      </UserInfo>
      <UserInfo>
        <DisplayName>Sophie</DisplayName>
        <AccountId>349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7a646ec-b11d-44f2-b007-16ce52b3018b">DEPDOC-1215585758-193177</_dlc_DocId>
    <_dlc_DocIdUrl xmlns="27a646ec-b11d-44f2-b007-16ce52b3018b">
      <Url>https://nuffic.sharepoint.com/sites/departments/gd/_layouts/15/DocIdRedir.aspx?ID=DEPDOC-1215585758-193177</Url>
      <Description>DEPDOC-1215585758-193177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B6829D-26DD-40AA-875F-37C83A1A30DE}"/>
</file>

<file path=customXml/itemProps2.xml><?xml version="1.0" encoding="utf-8"?>
<ds:datastoreItem xmlns:ds="http://schemas.openxmlformats.org/officeDocument/2006/customXml" ds:itemID="{DB51117B-A0FE-4B75-97BB-B0AEAAA4301D}"/>
</file>

<file path=customXml/itemProps3.xml><?xml version="1.0" encoding="utf-8"?>
<ds:datastoreItem xmlns:ds="http://schemas.openxmlformats.org/officeDocument/2006/customXml" ds:itemID="{E926EA09-B3E8-4BE7-A3B3-03D88F64819D}"/>
</file>

<file path=customXml/itemProps4.xml><?xml version="1.0" encoding="utf-8"?>
<ds:datastoreItem xmlns:ds="http://schemas.openxmlformats.org/officeDocument/2006/customXml" ds:itemID="{DB51117B-A0FE-4B75-97BB-B0AEAAA4301D}">
  <ds:schemaRefs>
    <ds:schemaRef ds:uri="27a646ec-b11d-44f2-b007-16ce52b3018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E926EA09-B3E8-4BE7-A3B3-03D88F6481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Application>Microsoft Office PowerPoint</Application>
  <PresentationFormat>On-screen Show (16:9)</PresentationFormat>
  <Slides>12</Slides>
  <Notes>10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Kantoorthema</vt:lpstr>
      <vt:lpstr>Office Theme</vt:lpstr>
      <vt:lpstr>PowerPoint Presentation</vt:lpstr>
      <vt:lpstr>PowerPoint Presentation</vt:lpstr>
      <vt:lpstr>PowerPoint Presentation</vt:lpstr>
      <vt:lpstr> MENA region ICP</vt:lpstr>
      <vt:lpstr> MENA region ICP</vt:lpstr>
      <vt:lpstr> MENA region ICP</vt:lpstr>
      <vt:lpstr>PowerPoint Presentation</vt:lpstr>
      <vt:lpstr>MENA region ICP call</vt:lpstr>
      <vt:lpstr>PowerPoint Presentation</vt:lpstr>
      <vt:lpstr>MENA region ICP call</vt:lpstr>
      <vt:lpstr>PowerPoint Presentation</vt:lpstr>
      <vt:lpstr> MENA Region</vt:lpstr>
    </vt:vector>
  </TitlesOfParts>
  <Company>Nuffic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mena-call-for-grant-applications-institutional-collaboration-projects-okp-mena-30012</dc:title>
  <dc:creator>Samira Zafar</dc:creator>
  <cp:revision>4</cp:revision>
  <dcterms:created xsi:type="dcterms:W3CDTF">2019-10-29T15:44:17Z</dcterms:created>
  <dcterms:modified xsi:type="dcterms:W3CDTF">2020-12-17T07:46:17Z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Document">
    <vt:lpwstr>Presentatie</vt:lpwstr>
  </property>
  <property fmtid="{D5CDD505-2E9C-101B-9397-08002B2CF9AE}" pid="3" name="Status">
    <vt:lpwstr>Nieuw</vt:lpwstr>
  </property>
  <property fmtid="{D5CDD505-2E9C-101B-9397-08002B2CF9AE}" pid="4" name="ContentTypeId">
    <vt:lpwstr>0x0101005965B2074A16CC419BEA842A2E4DC049</vt:lpwstr>
  </property>
  <property fmtid="{D5CDD505-2E9C-101B-9397-08002B2CF9AE}" pid="5" name="_dlc_DocIdItemGuid">
    <vt:lpwstr>cecd3f19-f693-460c-bd50-f601586bffd9</vt:lpwstr>
  </property>
  <property fmtid="{D5CDD505-2E9C-101B-9397-08002B2CF9AE}" pid="6" name="SharedWithUsers">
    <vt:lpwstr>265;#David van Kampen;#480;#Roos Hogenkamp;#3666;#Emma van der Meulen;#87;#Birgitte Vos;#157;#Jolie Franke;#2938;#Mark Vlek de Coningh;#160;#Anneke Zijlstra;#3786;#Maaike de Loor;#9018;#Reem Alkhader;#118;#Elsien Rauws;#3884;#Marleen Verhagen;#349;#Sophie</vt:lpwstr>
  </property>
</Properties>
</file>